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891" r:id="rId3"/>
    <p:sldId id="917" r:id="rId4"/>
    <p:sldId id="894" r:id="rId5"/>
    <p:sldId id="885" r:id="rId6"/>
    <p:sldId id="902" r:id="rId7"/>
    <p:sldId id="903" r:id="rId8"/>
    <p:sldId id="887" r:id="rId9"/>
    <p:sldId id="904" r:id="rId10"/>
    <p:sldId id="905" r:id="rId11"/>
    <p:sldId id="906" r:id="rId12"/>
    <p:sldId id="907" r:id="rId13"/>
    <p:sldId id="915" r:id="rId14"/>
    <p:sldId id="910" r:id="rId15"/>
    <p:sldId id="909" r:id="rId16"/>
    <p:sldId id="912" r:id="rId17"/>
    <p:sldId id="914" r:id="rId18"/>
    <p:sldId id="913" r:id="rId19"/>
    <p:sldId id="9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66785" autoAdjust="0"/>
  </p:normalViewPr>
  <p:slideViewPr>
    <p:cSldViewPr snapToGrid="0">
      <p:cViewPr varScale="1">
        <p:scale>
          <a:sx n="71" d="100"/>
          <a:sy n="71" d="100"/>
        </p:scale>
        <p:origin x="60" y="16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videos/reconstruction-after-civil-wa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videos/reconstruction-after-civil-wa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videos/reconstruction-after-civil-wa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r>
              <a:rPr lang="en-US" dirty="0"/>
              <a:t>In addition, consider what the term “Reconstruction” means.</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358375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15</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Amendment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Last Reconstruction Amendment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Constitution prohibits he federal government and each state from denying a citizen the right to vote based on that citizen’s “race, color, or previous condition of servitude”</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Enforcement Acts</a:t>
            </a:r>
          </a:p>
          <a:p>
            <a:pPr marL="171450" indent="-171450">
              <a:buFont typeface="Arial" panose="020B0604020202020204" pitchFamily="34" charset="0"/>
              <a:buChar char="•"/>
            </a:pPr>
            <a:r>
              <a:rPr lang="en-US" dirty="0"/>
              <a:t>They were criminal codes which protected African-Americans’ right to vote, to hold office, to serve on juries, and receive equal protection of laws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Allowed the federal government to intervene if states were not upholding these rights </a:t>
            </a: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419670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Panic of 1873</a:t>
            </a:r>
            <a:endParaRPr lang="en-US" b="0" dirty="0"/>
          </a:p>
          <a:p>
            <a:pPr marL="171450" indent="-171450">
              <a:buFont typeface="Arial" panose="020B0604020202020204" pitchFamily="34" charset="0"/>
              <a:buChar char="•"/>
            </a:pPr>
            <a:r>
              <a:rPr lang="en-US" b="0" dirty="0"/>
              <a:t>Catalyst was the failure of Jay Cooke and Company, an investment banking firm</a:t>
            </a:r>
            <a:r>
              <a:rPr lang="en-US" b="1" dirty="0"/>
              <a:t>, </a:t>
            </a:r>
            <a:r>
              <a:rPr lang="en-US" b="0" dirty="0"/>
              <a:t>principle banker of the Northern Pacific Railroad and of wartime government loans </a:t>
            </a:r>
            <a:r>
              <a:rPr lang="en-US" b="0" dirty="0">
                <a:sym typeface="Wingdings" panose="05000000000000000000" pitchFamily="2" charset="2"/>
              </a:rPr>
              <a:t> allowed people to get bonds and loans for the first time</a:t>
            </a:r>
          </a:p>
          <a:p>
            <a:pPr marL="171450" indent="-171450">
              <a:buFont typeface="Arial" panose="020B0604020202020204" pitchFamily="34" charset="0"/>
              <a:buChar char="•"/>
            </a:pPr>
            <a:r>
              <a:rPr lang="en-US" b="0" dirty="0">
                <a:sym typeface="Wingdings" panose="05000000000000000000" pitchFamily="2" charset="2"/>
              </a:rPr>
              <a:t>Failure  New York Stock Exchange closes for 10 days, factories default, foreclosures are widespread  President Grant is blamed</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Democratic Party Rise</a:t>
            </a:r>
          </a:p>
          <a:p>
            <a:pPr marL="171450" indent="-171450">
              <a:buFont typeface="Arial" panose="020B0604020202020204" pitchFamily="34" charset="0"/>
              <a:buChar char="•"/>
            </a:pPr>
            <a:r>
              <a:rPr lang="en-US" b="0" dirty="0">
                <a:sym typeface="Wingdings" panose="05000000000000000000" pitchFamily="2" charset="2"/>
              </a:rPr>
              <a:t>Depression was blamed on Grant and the Republican Party  switch to Democratic</a:t>
            </a:r>
          </a:p>
          <a:p>
            <a:pPr marL="171450" indent="-171450">
              <a:buFont typeface="Arial" panose="020B0604020202020204" pitchFamily="34" charset="0"/>
              <a:buChar char="•"/>
            </a:pPr>
            <a:r>
              <a:rPr lang="en-US" b="0" dirty="0">
                <a:sym typeface="Wingdings" panose="05000000000000000000" pitchFamily="2" charset="2"/>
              </a:rPr>
              <a:t>Republican focused heavily on Reconstruction initiatives, while the Democrats did not </a:t>
            </a:r>
          </a:p>
          <a:p>
            <a:pPr marL="171450" indent="-171450">
              <a:buFont typeface="Arial" panose="020B0604020202020204" pitchFamily="34" charset="0"/>
              <a:buChar char="•"/>
            </a:pPr>
            <a:r>
              <a:rPr lang="en-US" b="0" dirty="0">
                <a:sym typeface="Wingdings" panose="05000000000000000000" pitchFamily="2" charset="2"/>
              </a:rPr>
              <a:t>Reconstruction officially ended in 1877</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Civil Rights Act of 1875</a:t>
            </a:r>
          </a:p>
          <a:p>
            <a:pPr marL="171450" indent="-171450">
              <a:buFont typeface="Arial" panose="020B0604020202020204" pitchFamily="34" charset="0"/>
              <a:buChar char="•"/>
            </a:pPr>
            <a:r>
              <a:rPr lang="en-US" b="0" dirty="0">
                <a:sym typeface="Wingdings" panose="05000000000000000000" pitchFamily="2" charset="2"/>
              </a:rPr>
              <a:t>Last federal civil rights law enacted until the 1950s</a:t>
            </a:r>
          </a:p>
          <a:p>
            <a:pPr marL="171450" indent="-171450">
              <a:buFont typeface="Arial" panose="020B0604020202020204" pitchFamily="34" charset="0"/>
              <a:buChar char="•"/>
            </a:pPr>
            <a:r>
              <a:rPr lang="en-US" b="0" dirty="0">
                <a:sym typeface="Wingdings" panose="05000000000000000000" pitchFamily="2" charset="2"/>
              </a:rPr>
              <a:t>Aim to “protect all citizens in their civil and legal rights” but had no means to enforce this legislation</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Removal of Federal Troops</a:t>
            </a:r>
            <a:endParaRPr lang="en-US" b="0" dirty="0">
              <a:sym typeface="Wingdings" panose="05000000000000000000" pitchFamily="2" charset="2"/>
            </a:endParaRPr>
          </a:p>
          <a:p>
            <a:pPr marL="171450" indent="-171450">
              <a:buFont typeface="Arial" panose="020B0604020202020204" pitchFamily="34" charset="0"/>
              <a:buChar char="•"/>
            </a:pPr>
            <a:r>
              <a:rPr lang="en-US" b="0" dirty="0">
                <a:sym typeface="Wingdings" panose="05000000000000000000" pitchFamily="2" charset="2"/>
              </a:rPr>
              <a:t>Unwritten Compromise of 1877 – Hayes said he would remove troops from South, which allowed him to get enough votes to become president</a:t>
            </a:r>
          </a:p>
          <a:p>
            <a:pPr marL="171450" indent="-171450">
              <a:buFont typeface="Arial" panose="020B0604020202020204" pitchFamily="34" charset="0"/>
              <a:buChar char="•"/>
            </a:pPr>
            <a:r>
              <a:rPr lang="en-US" b="0" dirty="0">
                <a:sym typeface="Wingdings" panose="05000000000000000000" pitchFamily="2" charset="2"/>
              </a:rPr>
              <a:t>Troops were protecting Republican governments in South  removal equals the governments becoming Democratic and ostracizing Black Republicans </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Voter Suppression</a:t>
            </a:r>
            <a:endParaRPr lang="en-US" b="0" dirty="0">
              <a:sym typeface="Wingdings" panose="05000000000000000000" pitchFamily="2" charset="2"/>
            </a:endParaRPr>
          </a:p>
          <a:p>
            <a:pPr marL="171450" indent="-171450">
              <a:buFont typeface="Arial" panose="020B0604020202020204" pitchFamily="34" charset="0"/>
              <a:buChar char="•"/>
            </a:pPr>
            <a:r>
              <a:rPr lang="en-US" b="0" dirty="0">
                <a:sym typeface="Wingdings" panose="05000000000000000000" pitchFamily="2" charset="2"/>
              </a:rPr>
              <a:t>Reemerged when Democratic Governments gained control of the South </a:t>
            </a:r>
            <a:endParaRPr lang="en-US" b="1" dirty="0">
              <a:sym typeface="Wingdings" panose="05000000000000000000" pitchFamily="2" charset="2"/>
            </a:endParaRPr>
          </a:p>
          <a:p>
            <a:pPr marL="171450" indent="-171450">
              <a:buFont typeface="Arial" panose="020B0604020202020204" pitchFamily="34" charset="0"/>
              <a:buChar char="•"/>
            </a:pPr>
            <a:endParaRPr lang="en-US" b="0" dirty="0">
              <a:sym typeface="Wingdings" panose="05000000000000000000" pitchFamily="2" charset="2"/>
            </a:endParaRP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53920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from minute 3:17 to the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3"/>
              </a:rPr>
              <a:t>https://www.battlefields.org/learn/videos/reconstruction-after-civil-war</a:t>
            </a:r>
            <a:r>
              <a:rPr lang="en-US" b="0" dirty="0"/>
              <a: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326227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72112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25125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13</a:t>
            </a:r>
            <a:r>
              <a:rPr lang="en-US" b="1" baseline="30000" dirty="0"/>
              <a:t>th</a:t>
            </a:r>
            <a:r>
              <a:rPr lang="en-US" b="1" dirty="0"/>
              <a:t> Amendment</a:t>
            </a:r>
          </a:p>
          <a:p>
            <a:pPr marL="171450" indent="-171450">
              <a:buFont typeface="Arial" panose="020B0604020202020204" pitchFamily="34" charset="0"/>
              <a:buChar char="•"/>
            </a:pPr>
            <a:r>
              <a:rPr lang="en-US" dirty="0"/>
              <a:t>First of 3 Reconstruction Amendments to help give African Americans legal standing as voting citizens</a:t>
            </a:r>
          </a:p>
          <a:p>
            <a:pPr marL="0" indent="0">
              <a:buFont typeface="Arial" panose="020B0604020202020204" pitchFamily="34" charset="0"/>
              <a:buNone/>
            </a:pPr>
            <a:r>
              <a:rPr lang="en-US" b="1" dirty="0"/>
              <a:t>Freedmen’s Bureau</a:t>
            </a:r>
          </a:p>
          <a:p>
            <a:pPr marL="171450" indent="-171450">
              <a:buFont typeface="Arial" panose="020B0604020202020204" pitchFamily="34" charset="0"/>
              <a:buChar char="•"/>
            </a:pPr>
            <a:r>
              <a:rPr lang="en-US" dirty="0">
                <a:effectLst/>
              </a:rPr>
              <a:t>Help African Americans for immediate needs after the Civil War:</a:t>
            </a:r>
          </a:p>
          <a:p>
            <a:pPr marL="171450" indent="-171450">
              <a:buFont typeface="Arial" panose="020B0604020202020204" pitchFamily="34" charset="0"/>
              <a:buChar char="•"/>
            </a:pPr>
            <a:r>
              <a:rPr lang="en-US" dirty="0">
                <a:effectLst/>
              </a:rPr>
              <a:t>Mission statement: “direct such issues of provisions, clothing, and fuel, as he may deem needful for the immediate and temporary shelter and supply of destitute and suffering refugees and freedmen and their wives and children”</a:t>
            </a:r>
          </a:p>
          <a:p>
            <a:pPr marL="171450" indent="-171450">
              <a:buFont typeface="Arial" panose="020B0604020202020204" pitchFamily="34" charset="0"/>
              <a:buChar char="•"/>
            </a:pPr>
            <a:r>
              <a:rPr lang="en-US" dirty="0">
                <a:effectLst/>
              </a:rPr>
              <a:t>Was supposed to last only 1 year, it lasted until 1872</a:t>
            </a:r>
          </a:p>
          <a:p>
            <a:pPr marL="0" indent="0">
              <a:buFont typeface="Arial" panose="020B0604020202020204" pitchFamily="34" charset="0"/>
              <a:buNone/>
            </a:pPr>
            <a:r>
              <a:rPr lang="en-US" b="1" dirty="0">
                <a:effectLst/>
              </a:rPr>
              <a:t>Assassination of President Lincoln</a:t>
            </a:r>
          </a:p>
          <a:p>
            <a:pPr marL="171450" indent="-171450">
              <a:buFont typeface="Arial" panose="020B0604020202020204" pitchFamily="34" charset="0"/>
              <a:buChar char="•"/>
            </a:pPr>
            <a:r>
              <a:rPr lang="en-US" b="0" dirty="0">
                <a:effectLst/>
              </a:rPr>
              <a:t>With the assassination of Lincoln, many were worried about Reconstruction</a:t>
            </a:r>
          </a:p>
          <a:p>
            <a:pPr marL="171450" indent="-171450">
              <a:buFont typeface="Arial" panose="020B0604020202020204" pitchFamily="34" charset="0"/>
              <a:buChar char="•"/>
            </a:pPr>
            <a:r>
              <a:rPr lang="en-US" b="0" dirty="0">
                <a:effectLst/>
              </a:rPr>
              <a:t>Lincoln was a figure that both Northerners and Southerners trusted – believed he was the best candidate for a smooth transition</a:t>
            </a:r>
            <a:endParaRPr lang="en-US" b="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414604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72192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21247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With the election of President Johnson, Reconstruction took a different turn. </a:t>
            </a:r>
          </a:p>
          <a:p>
            <a:endParaRPr lang="en-US" dirty="0"/>
          </a:p>
          <a:p>
            <a:pPr marL="171450" indent="-171450">
              <a:buFont typeface="Arial" panose="020B0604020202020204" pitchFamily="34" charset="0"/>
              <a:buChar char="•"/>
            </a:pPr>
            <a:r>
              <a:rPr lang="en-US" dirty="0"/>
              <a:t>Johnson gave a full pardon to all White Southerners and allowed them to reclaim, previously, confiscated land</a:t>
            </a:r>
          </a:p>
          <a:p>
            <a:pPr marL="171450" indent="-171450">
              <a:buFont typeface="Arial" panose="020B0604020202020204" pitchFamily="34" charset="0"/>
              <a:buChar char="•"/>
            </a:pPr>
            <a:r>
              <a:rPr lang="en-US" dirty="0"/>
              <a:t>This land was originally confiscated since these White Southerners took up arms against the United States and was, under Lincoln’s Reconstruction, supposed to be parceled out to African Americans to began small farms</a:t>
            </a:r>
          </a:p>
          <a:p>
            <a:pPr marL="171450" indent="-171450">
              <a:buFont typeface="Arial" panose="020B0604020202020204" pitchFamily="34" charset="0"/>
              <a:buChar char="•"/>
            </a:pPr>
            <a:r>
              <a:rPr lang="en-US" dirty="0"/>
              <a:t>Johnson individually pardoned many high-ranking Confederate generals and politicians and allowed them to take positions of power</a:t>
            </a:r>
          </a:p>
          <a:p>
            <a:pPr marL="171450" indent="-171450">
              <a:buFont typeface="Arial" panose="020B0604020202020204" pitchFamily="34" charset="0"/>
              <a:buChar char="•"/>
            </a:pPr>
            <a:r>
              <a:rPr lang="en-US" dirty="0"/>
              <a:t>These politicians created Black Codes that limited African American freedom</a:t>
            </a:r>
          </a:p>
          <a:p>
            <a:pPr marL="171450" indent="-171450">
              <a:buFont typeface="Arial" panose="020B0604020202020204" pitchFamily="34" charset="0"/>
              <a:buChar char="•"/>
            </a:pPr>
            <a:r>
              <a:rPr lang="en-US" dirty="0"/>
              <a:t>At the same time the Ku Klux Klan, a terrorist group, was established which physically assaulted and intimidated African Americans. </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9573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from 0:00 to 1:30 (the rest of the video will be watched later in the </a:t>
            </a:r>
            <a:r>
              <a:rPr lang="en-US" dirty="0" err="1"/>
              <a:t>powerpoint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3"/>
              </a:rPr>
              <a:t>https://www.battlefields.org/learn/videos/reconstruction-after-civil-war</a:t>
            </a:r>
            <a:endParaRPr lang="en-US" b="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67896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Joint Committee on Reconstruction</a:t>
            </a:r>
          </a:p>
          <a:p>
            <a:pPr marL="171450" indent="-171450">
              <a:buFont typeface="Arial" panose="020B0604020202020204" pitchFamily="34" charset="0"/>
              <a:buChar char="•"/>
            </a:pPr>
            <a:r>
              <a:rPr lang="en-US" b="0" dirty="0"/>
              <a:t>Listened to testimony from Southern States/lawmakers and the Freedman’s Bureau to determine if Reconstruction was beneficial to all parties involved, i.e. Southerners and freedmen</a:t>
            </a:r>
          </a:p>
          <a:p>
            <a:pPr marL="171450" indent="-171450">
              <a:buFont typeface="Arial" panose="020B0604020202020204" pitchFamily="34" charset="0"/>
              <a:buChar char="•"/>
            </a:pPr>
            <a:r>
              <a:rPr lang="en-US" b="0" dirty="0"/>
              <a:t>Wanted more laws to help freedmen in Southern states </a:t>
            </a:r>
            <a:r>
              <a:rPr lang="en-US" b="0" dirty="0">
                <a:sym typeface="Wingdings" panose="05000000000000000000" pitchFamily="2" charset="2"/>
              </a:rPr>
              <a:t> were not approved</a:t>
            </a:r>
          </a:p>
          <a:p>
            <a:pPr marL="171450" indent="-171450">
              <a:buFont typeface="Arial" panose="020B0604020202020204" pitchFamily="34" charset="0"/>
              <a:buChar char="•"/>
            </a:pPr>
            <a:r>
              <a:rPr lang="en-US" b="0" dirty="0">
                <a:sym typeface="Wingdings" panose="05000000000000000000" pitchFamily="2" charset="2"/>
              </a:rPr>
              <a:t>Helped draft and propose the 14</a:t>
            </a:r>
            <a:r>
              <a:rPr lang="en-US" b="0" baseline="30000" dirty="0">
                <a:sym typeface="Wingdings" panose="05000000000000000000" pitchFamily="2" charset="2"/>
              </a:rPr>
              <a:t>th</a:t>
            </a:r>
            <a:r>
              <a:rPr lang="en-US" b="0" dirty="0">
                <a:sym typeface="Wingdings" panose="05000000000000000000" pitchFamily="2" charset="2"/>
              </a:rPr>
              <a:t> amendment </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Freedman’s Bureau Act of 1866</a:t>
            </a:r>
          </a:p>
          <a:p>
            <a:pPr marL="171450" indent="-171450">
              <a:buFont typeface="Arial" panose="020B0604020202020204" pitchFamily="34" charset="0"/>
              <a:buChar char="•"/>
            </a:pPr>
            <a:r>
              <a:rPr lang="en-US" b="0" dirty="0">
                <a:sym typeface="Wingdings" panose="05000000000000000000" pitchFamily="2" charset="2"/>
              </a:rPr>
              <a:t>President Johnson originally vetoed the continuation of the Freedmen’s Bureau on the grounds that it interfered with States’ Rights, gave preference to certain groups more than others, and cost the federal government too much money</a:t>
            </a:r>
          </a:p>
          <a:p>
            <a:pPr marL="171450" indent="-171450">
              <a:buFont typeface="Arial" panose="020B0604020202020204" pitchFamily="34" charset="0"/>
              <a:buChar char="•"/>
            </a:pPr>
            <a:r>
              <a:rPr lang="en-US" b="0" dirty="0">
                <a:sym typeface="Wingdings" panose="05000000000000000000" pitchFamily="2" charset="2"/>
              </a:rPr>
              <a:t>Congress overrode the president’s veto, but the Bureau was chronically underfunded</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Civil Rights Act of 1866</a:t>
            </a:r>
          </a:p>
          <a:p>
            <a:pPr marL="171450" indent="-171450">
              <a:buFont typeface="Arial" panose="020B0604020202020204" pitchFamily="34" charset="0"/>
              <a:buChar char="•"/>
            </a:pPr>
            <a:r>
              <a:rPr lang="en-US" b="0" dirty="0">
                <a:sym typeface="Wingdings" panose="05000000000000000000" pitchFamily="2" charset="2"/>
              </a:rPr>
              <a:t>Precursor to the 14</a:t>
            </a:r>
            <a:r>
              <a:rPr lang="en-US" b="0" baseline="30000" dirty="0">
                <a:sym typeface="Wingdings" panose="05000000000000000000" pitchFamily="2" charset="2"/>
              </a:rPr>
              <a:t>th</a:t>
            </a:r>
            <a:r>
              <a:rPr lang="en-US" b="0" dirty="0">
                <a:sym typeface="Wingdings" panose="05000000000000000000" pitchFamily="2" charset="2"/>
              </a:rPr>
              <a:t> Amendment that established African Americans as citizens and defined what citizenship was</a:t>
            </a:r>
          </a:p>
          <a:p>
            <a:pPr marL="171450" indent="-171450">
              <a:buFont typeface="Arial" panose="020B0604020202020204" pitchFamily="34" charset="0"/>
              <a:buChar char="•"/>
            </a:pPr>
            <a:r>
              <a:rPr lang="en-US" b="0" dirty="0">
                <a:sym typeface="Wingdings" panose="05000000000000000000" pitchFamily="2" charset="2"/>
              </a:rPr>
              <a:t>President Johnson vetoed this bill, but Congress overrode his veto – it was officially ratified in 1870</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Reconstruction Bill</a:t>
            </a:r>
          </a:p>
          <a:p>
            <a:pPr marL="171450" indent="-171450">
              <a:buFont typeface="Arial" panose="020B0604020202020204" pitchFamily="34" charset="0"/>
              <a:buChar char="•"/>
            </a:pPr>
            <a:r>
              <a:rPr lang="en-US" b="0" dirty="0">
                <a:sym typeface="Wingdings" panose="05000000000000000000" pitchFamily="2" charset="2"/>
              </a:rPr>
              <a:t>Led to “Radical Reconstruction” because many thought that neither justice nor healing was properly secured after the Civil War</a:t>
            </a:r>
          </a:p>
          <a:p>
            <a:pPr marL="171450" indent="-171450">
              <a:buFont typeface="Arial" panose="020B0604020202020204" pitchFamily="34" charset="0"/>
              <a:buChar char="•"/>
            </a:pPr>
            <a:r>
              <a:rPr lang="en-US" b="0" dirty="0">
                <a:sym typeface="Wingdings" panose="05000000000000000000" pitchFamily="2" charset="2"/>
              </a:rPr>
              <a:t>This bill required states to ratify the 14</a:t>
            </a:r>
            <a:r>
              <a:rPr lang="en-US" b="0" baseline="30000" dirty="0">
                <a:sym typeface="Wingdings" panose="05000000000000000000" pitchFamily="2" charset="2"/>
              </a:rPr>
              <a:t>th</a:t>
            </a:r>
            <a:r>
              <a:rPr lang="en-US" b="0" dirty="0">
                <a:sym typeface="Wingdings" panose="05000000000000000000" pitchFamily="2" charset="2"/>
              </a:rPr>
              <a:t> amendment before being readmitted to the Union</a:t>
            </a:r>
          </a:p>
          <a:p>
            <a:pPr marL="171450" indent="-171450">
              <a:buFont typeface="Arial" panose="020B0604020202020204" pitchFamily="34" charset="0"/>
              <a:buChar char="•"/>
            </a:pPr>
            <a:endParaRPr lang="en-US" b="0" dirty="0">
              <a:sym typeface="Wingdings" panose="05000000000000000000" pitchFamily="2" charset="2"/>
            </a:endParaRPr>
          </a:p>
          <a:p>
            <a:pPr marL="0" indent="0">
              <a:buFont typeface="Arial" panose="020B0604020202020204" pitchFamily="34" charset="0"/>
              <a:buNone/>
            </a:pPr>
            <a:r>
              <a:rPr lang="en-US" b="1" dirty="0">
                <a:sym typeface="Wingdings" panose="05000000000000000000" pitchFamily="2" charset="2"/>
              </a:rPr>
              <a:t>Johnson Impeachment</a:t>
            </a:r>
          </a:p>
          <a:p>
            <a:pPr marL="171450" indent="-171450">
              <a:buFont typeface="Arial" panose="020B0604020202020204" pitchFamily="34" charset="0"/>
              <a:buChar char="•"/>
            </a:pPr>
            <a:r>
              <a:rPr lang="en-US" b="0" dirty="0">
                <a:sym typeface="Wingdings" panose="05000000000000000000" pitchFamily="2" charset="2"/>
              </a:rPr>
              <a:t>Johnson tried to remove Edwin M. Stanton, Secretary of War, from office and replace him. Congress believed this action violated the Tenure of Office Act </a:t>
            </a:r>
          </a:p>
          <a:p>
            <a:pPr marL="171450" indent="-171450">
              <a:buFont typeface="Arial" panose="020B0604020202020204" pitchFamily="34" charset="0"/>
              <a:buChar char="•"/>
            </a:pPr>
            <a:r>
              <a:rPr lang="en-US" b="0" dirty="0">
                <a:sym typeface="Wingdings" panose="05000000000000000000" pitchFamily="2" charset="2"/>
              </a:rPr>
              <a:t>He narrowly avoided conviction and remained in office </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91025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1:30-3:17 (the rest of the video will be watched later in the </a:t>
            </a:r>
            <a:r>
              <a:rPr lang="en-US" dirty="0" err="1"/>
              <a:t>powerpoint</a:t>
            </a:r>
            <a:r>
              <a:rPr lang="en-US"/>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3"/>
              </a:rPr>
              <a:t>https://www.battlefields.org/learn/videos/reconstruction-after-civil-war</a:t>
            </a:r>
            <a:r>
              <a:rPr lang="en-US" b="0" dirty="0"/>
              <a: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791416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ttlefields.org/learn/videos/reconstruction-after-civil-w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ttlefields.org/learn/videos/reconstruction-after-civil-wa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attlefields.org/learn/videos/reconstruction-after-civil-wa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xg2njAEO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Reconstruction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CCC3-7463-4843-B1A8-6DAE49AFF678}"/>
              </a:ext>
            </a:extLst>
          </p:cNvPr>
          <p:cNvSpPr>
            <a:spLocks noGrp="1"/>
          </p:cNvSpPr>
          <p:nvPr>
            <p:ph type="title"/>
          </p:nvPr>
        </p:nvSpPr>
        <p:spPr>
          <a:xfrm>
            <a:off x="838199" y="421686"/>
            <a:ext cx="10515600" cy="885705"/>
          </a:xfrm>
        </p:spPr>
        <p:txBody>
          <a:bodyPr>
            <a:normAutofit/>
          </a:bodyPr>
          <a:lstStyle/>
          <a:p>
            <a:pPr algn="ctr"/>
            <a:r>
              <a:rPr lang="en-US" sz="4000" dirty="0"/>
              <a:t>1865- Presidential Reconstruction</a:t>
            </a:r>
          </a:p>
        </p:txBody>
      </p:sp>
      <p:pic>
        <p:nvPicPr>
          <p:cNvPr id="5" name="Picture 4" descr="A person standing in front of a building&#10;&#10;Description automatically generated">
            <a:hlinkClick r:id="rId3"/>
            <a:extLst>
              <a:ext uri="{FF2B5EF4-FFF2-40B4-BE49-F238E27FC236}">
                <a16:creationId xmlns:a16="http://schemas.microsoft.com/office/drawing/2014/main" id="{136D7FFD-A1F4-4027-B6BA-EEF7657CC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210" y="1502484"/>
            <a:ext cx="8867579" cy="3853031"/>
          </a:xfrm>
          <a:prstGeom prst="rect">
            <a:avLst/>
          </a:prstGeom>
        </p:spPr>
      </p:pic>
      <p:sp>
        <p:nvSpPr>
          <p:cNvPr id="6" name="TextBox 5">
            <a:extLst>
              <a:ext uri="{FF2B5EF4-FFF2-40B4-BE49-F238E27FC236}">
                <a16:creationId xmlns:a16="http://schemas.microsoft.com/office/drawing/2014/main" id="{4D8D7CEB-4500-40BD-9D82-13DF46DFBCF9}"/>
              </a:ext>
            </a:extLst>
          </p:cNvPr>
          <p:cNvSpPr txBox="1"/>
          <p:nvPr/>
        </p:nvSpPr>
        <p:spPr>
          <a:xfrm>
            <a:off x="4220065" y="5550608"/>
            <a:ext cx="3751868" cy="369332"/>
          </a:xfrm>
          <a:prstGeom prst="rect">
            <a:avLst/>
          </a:prstGeom>
          <a:noFill/>
        </p:spPr>
        <p:txBody>
          <a:bodyPr wrap="square" rtlCol="0">
            <a:spAutoFit/>
          </a:bodyPr>
          <a:lstStyle/>
          <a:p>
            <a:pPr algn="ctr"/>
            <a:r>
              <a:rPr lang="en-US" dirty="0"/>
              <a:t>Watch from 0:00-1:30</a:t>
            </a:r>
          </a:p>
        </p:txBody>
      </p:sp>
    </p:spTree>
    <p:extLst>
      <p:ext uri="{BB962C8B-B14F-4D97-AF65-F5344CB8AC3E}">
        <p14:creationId xmlns:p14="http://schemas.microsoft.com/office/powerpoint/2010/main" val="395500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EDA099-8B4D-4DD9-9BAF-4A85393AD12A}"/>
              </a:ext>
            </a:extLst>
          </p:cNvPr>
          <p:cNvSpPr txBox="1">
            <a:spLocks/>
          </p:cNvSpPr>
          <p:nvPr/>
        </p:nvSpPr>
        <p:spPr>
          <a:xfrm>
            <a:off x="629653" y="1745835"/>
            <a:ext cx="3605463" cy="2289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000" dirty="0"/>
              <a:t>Part 3</a:t>
            </a:r>
            <a:br>
              <a:rPr lang="en-US" dirty="0"/>
            </a:br>
            <a:r>
              <a:rPr lang="en-US" sz="2000" dirty="0"/>
              <a:t>Congressional Reconstruction</a:t>
            </a:r>
          </a:p>
        </p:txBody>
      </p:sp>
      <p:pic>
        <p:nvPicPr>
          <p:cNvPr id="5" name="Picture 4">
            <a:extLst>
              <a:ext uri="{FF2B5EF4-FFF2-40B4-BE49-F238E27FC236}">
                <a16:creationId xmlns:a16="http://schemas.microsoft.com/office/drawing/2014/main" id="{A35BAEED-8A45-4E00-9945-021170695A21}"/>
              </a:ext>
            </a:extLst>
          </p:cNvPr>
          <p:cNvPicPr>
            <a:picLocks noChangeAspect="1"/>
          </p:cNvPicPr>
          <p:nvPr/>
        </p:nvPicPr>
        <p:blipFill>
          <a:blip r:embed="rId2"/>
          <a:stretch>
            <a:fillRect/>
          </a:stretch>
        </p:blipFill>
        <p:spPr>
          <a:xfrm>
            <a:off x="6404463" y="555299"/>
            <a:ext cx="2027471" cy="2452894"/>
          </a:xfrm>
          <a:prstGeom prst="rect">
            <a:avLst/>
          </a:prstGeom>
        </p:spPr>
      </p:pic>
      <p:pic>
        <p:nvPicPr>
          <p:cNvPr id="6" name="Picture 5">
            <a:extLst>
              <a:ext uri="{FF2B5EF4-FFF2-40B4-BE49-F238E27FC236}">
                <a16:creationId xmlns:a16="http://schemas.microsoft.com/office/drawing/2014/main" id="{ED4E7FE0-E94A-480D-8DD0-A18C6D3E9302}"/>
              </a:ext>
            </a:extLst>
          </p:cNvPr>
          <p:cNvPicPr>
            <a:picLocks noChangeAspect="1"/>
          </p:cNvPicPr>
          <p:nvPr/>
        </p:nvPicPr>
        <p:blipFill>
          <a:blip r:embed="rId3"/>
          <a:stretch>
            <a:fillRect/>
          </a:stretch>
        </p:blipFill>
        <p:spPr>
          <a:xfrm>
            <a:off x="8603929" y="555299"/>
            <a:ext cx="1954649" cy="2452894"/>
          </a:xfrm>
          <a:prstGeom prst="rect">
            <a:avLst/>
          </a:prstGeom>
        </p:spPr>
      </p:pic>
      <p:pic>
        <p:nvPicPr>
          <p:cNvPr id="7" name="Picture 6">
            <a:extLst>
              <a:ext uri="{FF2B5EF4-FFF2-40B4-BE49-F238E27FC236}">
                <a16:creationId xmlns:a16="http://schemas.microsoft.com/office/drawing/2014/main" id="{CE1E1CBE-C201-4373-9A6F-0C1473F220A2}"/>
              </a:ext>
            </a:extLst>
          </p:cNvPr>
          <p:cNvPicPr>
            <a:picLocks noChangeAspect="1"/>
          </p:cNvPicPr>
          <p:nvPr/>
        </p:nvPicPr>
        <p:blipFill rotWithShape="1">
          <a:blip r:embed="rId4"/>
          <a:srcRect l="14523" t="18377" r="13745" b="7930"/>
          <a:stretch/>
        </p:blipFill>
        <p:spPr>
          <a:xfrm>
            <a:off x="7596057" y="3171185"/>
            <a:ext cx="2015744" cy="2445303"/>
          </a:xfrm>
          <a:prstGeom prst="rect">
            <a:avLst/>
          </a:prstGeom>
        </p:spPr>
      </p:pic>
      <p:sp>
        <p:nvSpPr>
          <p:cNvPr id="8" name="TextBox 7">
            <a:extLst>
              <a:ext uri="{FF2B5EF4-FFF2-40B4-BE49-F238E27FC236}">
                <a16:creationId xmlns:a16="http://schemas.microsoft.com/office/drawing/2014/main" id="{6F7B66AD-25D0-484B-A9D4-9632B9697C0B}"/>
              </a:ext>
            </a:extLst>
          </p:cNvPr>
          <p:cNvSpPr txBox="1"/>
          <p:nvPr/>
        </p:nvSpPr>
        <p:spPr>
          <a:xfrm>
            <a:off x="6404463" y="5779481"/>
            <a:ext cx="5327373" cy="523220"/>
          </a:xfrm>
          <a:prstGeom prst="rect">
            <a:avLst/>
          </a:prstGeom>
          <a:noFill/>
        </p:spPr>
        <p:txBody>
          <a:bodyPr wrap="square" rtlCol="0">
            <a:spAutoFit/>
          </a:bodyPr>
          <a:lstStyle/>
          <a:p>
            <a:r>
              <a:rPr lang="en-US" sz="1400" dirty="0"/>
              <a:t>Top left: Thaddeus Stevens, Top right: Frederick Douglass, and Bottom: Lyman Trumbull. Source: Library of Congress</a:t>
            </a:r>
          </a:p>
        </p:txBody>
      </p:sp>
    </p:spTree>
    <p:extLst>
      <p:ext uri="{BB962C8B-B14F-4D97-AF65-F5344CB8AC3E}">
        <p14:creationId xmlns:p14="http://schemas.microsoft.com/office/powerpoint/2010/main" val="266002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5467-7C40-4DBF-ADA4-CA43CC6DE912}"/>
              </a:ext>
            </a:extLst>
          </p:cNvPr>
          <p:cNvSpPr>
            <a:spLocks noGrp="1"/>
          </p:cNvSpPr>
          <p:nvPr>
            <p:ph type="title"/>
          </p:nvPr>
        </p:nvSpPr>
        <p:spPr>
          <a:xfrm>
            <a:off x="527115" y="109140"/>
            <a:ext cx="10515600" cy="1325563"/>
          </a:xfrm>
        </p:spPr>
        <p:txBody>
          <a:bodyPr>
            <a:normAutofit/>
          </a:bodyPr>
          <a:lstStyle/>
          <a:p>
            <a:r>
              <a:rPr lang="en-US" sz="4000" dirty="0"/>
              <a:t>1865-1868 Congressional Reconstruction</a:t>
            </a:r>
          </a:p>
        </p:txBody>
      </p:sp>
      <p:sp>
        <p:nvSpPr>
          <p:cNvPr id="4" name="Content Placeholder 4">
            <a:extLst>
              <a:ext uri="{FF2B5EF4-FFF2-40B4-BE49-F238E27FC236}">
                <a16:creationId xmlns:a16="http://schemas.microsoft.com/office/drawing/2014/main" id="{CE00BE57-9497-4EF0-9F23-5A65C8CE3559}"/>
              </a:ext>
            </a:extLst>
          </p:cNvPr>
          <p:cNvSpPr txBox="1">
            <a:spLocks/>
          </p:cNvSpPr>
          <p:nvPr/>
        </p:nvSpPr>
        <p:spPr>
          <a:xfrm>
            <a:off x="676405" y="1182556"/>
            <a:ext cx="5343396" cy="46873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Congress returns - </a:t>
            </a:r>
            <a:r>
              <a:rPr lang="en-US" b="0" dirty="0">
                <a:solidFill>
                  <a:schemeClr val="accent1"/>
                </a:solidFill>
              </a:rPr>
              <a:t>December 1865</a:t>
            </a:r>
          </a:p>
          <a:p>
            <a:r>
              <a:rPr lang="en-US" b="0" dirty="0"/>
              <a:t>Joint Committee on Reconstruction Established – </a:t>
            </a:r>
            <a:r>
              <a:rPr lang="en-US" b="0" dirty="0">
                <a:solidFill>
                  <a:schemeClr val="accent1"/>
                </a:solidFill>
              </a:rPr>
              <a:t>December 13, 1865</a:t>
            </a:r>
          </a:p>
          <a:p>
            <a:r>
              <a:rPr lang="en-US" b="0" dirty="0"/>
              <a:t>Freedman’s Bureau Act of - </a:t>
            </a:r>
            <a:r>
              <a:rPr lang="en-US" b="0" dirty="0">
                <a:solidFill>
                  <a:schemeClr val="accent1"/>
                </a:solidFill>
              </a:rPr>
              <a:t>1866</a:t>
            </a:r>
          </a:p>
          <a:p>
            <a:r>
              <a:rPr lang="en-US" b="0" dirty="0"/>
              <a:t>Civil Rights Act of - </a:t>
            </a:r>
            <a:r>
              <a:rPr lang="en-US" b="0" dirty="0">
                <a:solidFill>
                  <a:schemeClr val="accent1"/>
                </a:solidFill>
              </a:rPr>
              <a:t>1866</a:t>
            </a:r>
          </a:p>
          <a:p>
            <a:r>
              <a:rPr lang="en-US" b="0" dirty="0"/>
              <a:t>Reconstruction Bill - </a:t>
            </a:r>
            <a:r>
              <a:rPr lang="en-US" b="0" dirty="0">
                <a:solidFill>
                  <a:schemeClr val="accent1"/>
                </a:solidFill>
              </a:rPr>
              <a:t>1867</a:t>
            </a:r>
          </a:p>
          <a:p>
            <a:r>
              <a:rPr lang="en-US" b="0" dirty="0"/>
              <a:t>Johnson Impeached – </a:t>
            </a:r>
            <a:r>
              <a:rPr lang="en-US" b="0" dirty="0">
                <a:solidFill>
                  <a:schemeClr val="accent1"/>
                </a:solidFill>
              </a:rPr>
              <a:t>February 1868</a:t>
            </a:r>
          </a:p>
          <a:p>
            <a:r>
              <a:rPr lang="en-US" b="0" dirty="0"/>
              <a:t>14</a:t>
            </a:r>
            <a:r>
              <a:rPr lang="en-US" b="0" baseline="30000" dirty="0"/>
              <a:t>th</a:t>
            </a:r>
            <a:r>
              <a:rPr lang="en-US" b="0" dirty="0"/>
              <a:t> Amendment Ratified – </a:t>
            </a:r>
            <a:r>
              <a:rPr lang="en-US" b="0" dirty="0">
                <a:solidFill>
                  <a:schemeClr val="accent1"/>
                </a:solidFill>
              </a:rPr>
              <a:t>July 1868</a:t>
            </a:r>
          </a:p>
        </p:txBody>
      </p:sp>
      <p:pic>
        <p:nvPicPr>
          <p:cNvPr id="5" name="Content Placeholder 7">
            <a:extLst>
              <a:ext uri="{FF2B5EF4-FFF2-40B4-BE49-F238E27FC236}">
                <a16:creationId xmlns:a16="http://schemas.microsoft.com/office/drawing/2014/main" id="{44FFFEF1-12C6-4C55-8A2F-0BC3BD36ABA7}"/>
              </a:ext>
            </a:extLst>
          </p:cNvPr>
          <p:cNvPicPr>
            <a:picLocks noChangeAspect="1"/>
          </p:cNvPicPr>
          <p:nvPr/>
        </p:nvPicPr>
        <p:blipFill>
          <a:blip r:embed="rId3"/>
          <a:stretch>
            <a:fillRect/>
          </a:stretch>
        </p:blipFill>
        <p:spPr>
          <a:xfrm>
            <a:off x="6172200" y="1398702"/>
            <a:ext cx="5712145" cy="4596491"/>
          </a:xfrm>
          <a:prstGeom prst="rect">
            <a:avLst/>
          </a:prstGeom>
        </p:spPr>
      </p:pic>
      <p:sp>
        <p:nvSpPr>
          <p:cNvPr id="6" name="TextBox 5">
            <a:extLst>
              <a:ext uri="{FF2B5EF4-FFF2-40B4-BE49-F238E27FC236}">
                <a16:creationId xmlns:a16="http://schemas.microsoft.com/office/drawing/2014/main" id="{E11A4E97-50C9-4A5A-81CC-43EBEED00621}"/>
              </a:ext>
            </a:extLst>
          </p:cNvPr>
          <p:cNvSpPr txBox="1"/>
          <p:nvPr/>
        </p:nvSpPr>
        <p:spPr>
          <a:xfrm>
            <a:off x="6172199" y="5995193"/>
            <a:ext cx="5570621" cy="307777"/>
          </a:xfrm>
          <a:prstGeom prst="rect">
            <a:avLst/>
          </a:prstGeom>
          <a:noFill/>
        </p:spPr>
        <p:txBody>
          <a:bodyPr wrap="square" rtlCol="0">
            <a:spAutoFit/>
          </a:bodyPr>
          <a:lstStyle/>
          <a:p>
            <a:r>
              <a:rPr lang="en-US" sz="1400" dirty="0"/>
              <a:t>The Last Speech on Impeachment. Source: Library of Congress</a:t>
            </a:r>
          </a:p>
        </p:txBody>
      </p:sp>
    </p:spTree>
    <p:extLst>
      <p:ext uri="{BB962C8B-B14F-4D97-AF65-F5344CB8AC3E}">
        <p14:creationId xmlns:p14="http://schemas.microsoft.com/office/powerpoint/2010/main" val="172479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CCC3-7463-4843-B1A8-6DAE49AFF678}"/>
              </a:ext>
            </a:extLst>
          </p:cNvPr>
          <p:cNvSpPr>
            <a:spLocks noGrp="1"/>
          </p:cNvSpPr>
          <p:nvPr>
            <p:ph type="title"/>
          </p:nvPr>
        </p:nvSpPr>
        <p:spPr>
          <a:xfrm>
            <a:off x="838199" y="421686"/>
            <a:ext cx="10515600" cy="885705"/>
          </a:xfrm>
        </p:spPr>
        <p:txBody>
          <a:bodyPr>
            <a:normAutofit/>
          </a:bodyPr>
          <a:lstStyle/>
          <a:p>
            <a:pPr algn="ctr"/>
            <a:r>
              <a:rPr lang="en-US" sz="4000" dirty="0"/>
              <a:t>1865- Presidential Reconstruction</a:t>
            </a:r>
          </a:p>
        </p:txBody>
      </p:sp>
      <p:pic>
        <p:nvPicPr>
          <p:cNvPr id="5" name="Picture 4" descr="A person standing in front of a building&#10;&#10;Description automatically generated">
            <a:hlinkClick r:id="rId3"/>
            <a:extLst>
              <a:ext uri="{FF2B5EF4-FFF2-40B4-BE49-F238E27FC236}">
                <a16:creationId xmlns:a16="http://schemas.microsoft.com/office/drawing/2014/main" id="{136D7FFD-A1F4-4027-B6BA-EEF7657CC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210" y="1502484"/>
            <a:ext cx="8867579" cy="3853031"/>
          </a:xfrm>
          <a:prstGeom prst="rect">
            <a:avLst/>
          </a:prstGeom>
        </p:spPr>
      </p:pic>
      <p:sp>
        <p:nvSpPr>
          <p:cNvPr id="6" name="TextBox 5">
            <a:extLst>
              <a:ext uri="{FF2B5EF4-FFF2-40B4-BE49-F238E27FC236}">
                <a16:creationId xmlns:a16="http://schemas.microsoft.com/office/drawing/2014/main" id="{4D8D7CEB-4500-40BD-9D82-13DF46DFBCF9}"/>
              </a:ext>
            </a:extLst>
          </p:cNvPr>
          <p:cNvSpPr txBox="1"/>
          <p:nvPr/>
        </p:nvSpPr>
        <p:spPr>
          <a:xfrm>
            <a:off x="4220065" y="5550608"/>
            <a:ext cx="3751868" cy="369332"/>
          </a:xfrm>
          <a:prstGeom prst="rect">
            <a:avLst/>
          </a:prstGeom>
          <a:noFill/>
        </p:spPr>
        <p:txBody>
          <a:bodyPr wrap="square" rtlCol="0">
            <a:spAutoFit/>
          </a:bodyPr>
          <a:lstStyle/>
          <a:p>
            <a:pPr algn="ctr"/>
            <a:r>
              <a:rPr lang="en-US" dirty="0"/>
              <a:t>Watch from 1:30-3:17</a:t>
            </a:r>
          </a:p>
        </p:txBody>
      </p:sp>
    </p:spTree>
    <p:extLst>
      <p:ext uri="{BB962C8B-B14F-4D97-AF65-F5344CB8AC3E}">
        <p14:creationId xmlns:p14="http://schemas.microsoft.com/office/powerpoint/2010/main" val="277543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30B4-0793-4F66-A32A-0FA276B6061B}"/>
              </a:ext>
            </a:extLst>
          </p:cNvPr>
          <p:cNvSpPr>
            <a:spLocks noGrp="1"/>
          </p:cNvSpPr>
          <p:nvPr>
            <p:ph type="title"/>
          </p:nvPr>
        </p:nvSpPr>
        <p:spPr>
          <a:xfrm>
            <a:off x="517358" y="365125"/>
            <a:ext cx="10515600" cy="885705"/>
          </a:xfrm>
        </p:spPr>
        <p:txBody>
          <a:bodyPr>
            <a:normAutofit/>
          </a:bodyPr>
          <a:lstStyle/>
          <a:p>
            <a:r>
              <a:rPr lang="en-US" sz="4000" dirty="0"/>
              <a:t>1868-1872</a:t>
            </a:r>
          </a:p>
        </p:txBody>
      </p:sp>
      <p:sp>
        <p:nvSpPr>
          <p:cNvPr id="4" name="Content Placeholder 2">
            <a:extLst>
              <a:ext uri="{FF2B5EF4-FFF2-40B4-BE49-F238E27FC236}">
                <a16:creationId xmlns:a16="http://schemas.microsoft.com/office/drawing/2014/main" id="{7AD82528-E950-47C4-8C07-343455A542A1}"/>
              </a:ext>
            </a:extLst>
          </p:cNvPr>
          <p:cNvSpPr>
            <a:spLocks noGrp="1"/>
          </p:cNvSpPr>
          <p:nvPr>
            <p:ph idx="1"/>
          </p:nvPr>
        </p:nvSpPr>
        <p:spPr>
          <a:xfrm>
            <a:off x="517359" y="1266418"/>
            <a:ext cx="5931568" cy="4332277"/>
          </a:xfrm>
        </p:spPr>
        <p:txBody>
          <a:bodyPr>
            <a:normAutofit/>
          </a:bodyPr>
          <a:lstStyle/>
          <a:p>
            <a:r>
              <a:rPr lang="en-US" b="0" dirty="0"/>
              <a:t>Ulysses S. Grant Elected President – </a:t>
            </a:r>
            <a:r>
              <a:rPr lang="en-US" b="0" dirty="0">
                <a:solidFill>
                  <a:schemeClr val="accent1"/>
                </a:solidFill>
              </a:rPr>
              <a:t>inaugurated March 4, 1869</a:t>
            </a:r>
          </a:p>
          <a:p>
            <a:r>
              <a:rPr lang="en-US" b="0" dirty="0"/>
              <a:t>15</a:t>
            </a:r>
            <a:r>
              <a:rPr lang="en-US" b="0" baseline="30000" dirty="0"/>
              <a:t>th</a:t>
            </a:r>
            <a:r>
              <a:rPr lang="en-US" b="0" dirty="0"/>
              <a:t> Amendment Ratified – </a:t>
            </a:r>
            <a:r>
              <a:rPr lang="en-US" b="0" dirty="0">
                <a:solidFill>
                  <a:schemeClr val="accent1"/>
                </a:solidFill>
              </a:rPr>
              <a:t>February 3, 1870</a:t>
            </a:r>
          </a:p>
          <a:p>
            <a:r>
              <a:rPr lang="en-US" b="0" dirty="0"/>
              <a:t>Enforcement Acts – </a:t>
            </a:r>
            <a:r>
              <a:rPr lang="en-US" b="0" dirty="0">
                <a:solidFill>
                  <a:schemeClr val="accent1"/>
                </a:solidFill>
              </a:rPr>
              <a:t>1870 &amp; 1871</a:t>
            </a:r>
          </a:p>
          <a:p>
            <a:r>
              <a:rPr lang="en-US" b="0" dirty="0"/>
              <a:t>Grant re-elected – </a:t>
            </a:r>
            <a:r>
              <a:rPr lang="en-US" b="0" dirty="0">
                <a:solidFill>
                  <a:schemeClr val="accent1"/>
                </a:solidFill>
              </a:rPr>
              <a:t>second inauguration March 4, 1873</a:t>
            </a:r>
          </a:p>
        </p:txBody>
      </p:sp>
      <p:pic>
        <p:nvPicPr>
          <p:cNvPr id="5" name="Content Placeholder 5">
            <a:extLst>
              <a:ext uri="{FF2B5EF4-FFF2-40B4-BE49-F238E27FC236}">
                <a16:creationId xmlns:a16="http://schemas.microsoft.com/office/drawing/2014/main" id="{5F0281EC-F200-4C26-B2CA-81D1A84389C4}"/>
              </a:ext>
            </a:extLst>
          </p:cNvPr>
          <p:cNvPicPr>
            <a:picLocks noChangeAspect="1"/>
          </p:cNvPicPr>
          <p:nvPr/>
        </p:nvPicPr>
        <p:blipFill>
          <a:blip r:embed="rId3"/>
          <a:stretch>
            <a:fillRect/>
          </a:stretch>
        </p:blipFill>
        <p:spPr>
          <a:xfrm>
            <a:off x="6749191" y="1250830"/>
            <a:ext cx="5181600" cy="3395364"/>
          </a:xfrm>
          <a:prstGeom prst="rect">
            <a:avLst/>
          </a:prstGeom>
        </p:spPr>
      </p:pic>
      <p:sp>
        <p:nvSpPr>
          <p:cNvPr id="6" name="TextBox 5">
            <a:extLst>
              <a:ext uri="{FF2B5EF4-FFF2-40B4-BE49-F238E27FC236}">
                <a16:creationId xmlns:a16="http://schemas.microsoft.com/office/drawing/2014/main" id="{AD015E89-5B52-489F-94AF-F19DC163DF71}"/>
              </a:ext>
            </a:extLst>
          </p:cNvPr>
          <p:cNvSpPr txBox="1"/>
          <p:nvPr/>
        </p:nvSpPr>
        <p:spPr>
          <a:xfrm>
            <a:off x="6749191" y="4657112"/>
            <a:ext cx="4969566" cy="523220"/>
          </a:xfrm>
          <a:prstGeom prst="rect">
            <a:avLst/>
          </a:prstGeom>
          <a:noFill/>
        </p:spPr>
        <p:txBody>
          <a:bodyPr wrap="square" rtlCol="0">
            <a:spAutoFit/>
          </a:bodyPr>
          <a:lstStyle/>
          <a:p>
            <a:r>
              <a:rPr lang="en-US" sz="1400" dirty="0"/>
              <a:t>Campaign sign for the 1868 Presidential campaign. Source: Library of Congress</a:t>
            </a:r>
          </a:p>
        </p:txBody>
      </p:sp>
    </p:spTree>
    <p:extLst>
      <p:ext uri="{BB962C8B-B14F-4D97-AF65-F5344CB8AC3E}">
        <p14:creationId xmlns:p14="http://schemas.microsoft.com/office/powerpoint/2010/main" val="75722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0003C6-D9B4-46F2-A07E-0958C75E5527}"/>
              </a:ext>
            </a:extLst>
          </p:cNvPr>
          <p:cNvSpPr txBox="1">
            <a:spLocks/>
          </p:cNvSpPr>
          <p:nvPr/>
        </p:nvSpPr>
        <p:spPr>
          <a:xfrm>
            <a:off x="709864" y="2066677"/>
            <a:ext cx="3605463" cy="2289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000" dirty="0"/>
              <a:t>Part 4</a:t>
            </a:r>
            <a:br>
              <a:rPr lang="en-US" dirty="0"/>
            </a:br>
            <a:r>
              <a:rPr lang="en-US" sz="2000" dirty="0"/>
              <a:t>End of Reconstruction</a:t>
            </a:r>
          </a:p>
        </p:txBody>
      </p:sp>
      <p:pic>
        <p:nvPicPr>
          <p:cNvPr id="5" name="Picture 4">
            <a:extLst>
              <a:ext uri="{FF2B5EF4-FFF2-40B4-BE49-F238E27FC236}">
                <a16:creationId xmlns:a16="http://schemas.microsoft.com/office/drawing/2014/main" id="{751E8E8E-4F8A-45C5-BF67-EB2EF4F2D0E4}"/>
              </a:ext>
            </a:extLst>
          </p:cNvPr>
          <p:cNvPicPr>
            <a:picLocks noChangeAspect="1"/>
          </p:cNvPicPr>
          <p:nvPr/>
        </p:nvPicPr>
        <p:blipFill>
          <a:blip r:embed="rId2"/>
          <a:stretch>
            <a:fillRect/>
          </a:stretch>
        </p:blipFill>
        <p:spPr>
          <a:xfrm>
            <a:off x="6287879" y="535341"/>
            <a:ext cx="2206763" cy="2671345"/>
          </a:xfrm>
          <a:prstGeom prst="rect">
            <a:avLst/>
          </a:prstGeom>
        </p:spPr>
      </p:pic>
      <p:pic>
        <p:nvPicPr>
          <p:cNvPr id="6" name="Picture 5">
            <a:extLst>
              <a:ext uri="{FF2B5EF4-FFF2-40B4-BE49-F238E27FC236}">
                <a16:creationId xmlns:a16="http://schemas.microsoft.com/office/drawing/2014/main" id="{137CAE95-D554-46A2-8B4E-E9CD1CC339E1}"/>
              </a:ext>
            </a:extLst>
          </p:cNvPr>
          <p:cNvPicPr>
            <a:picLocks noChangeAspect="1"/>
          </p:cNvPicPr>
          <p:nvPr/>
        </p:nvPicPr>
        <p:blipFill>
          <a:blip r:embed="rId3"/>
          <a:stretch>
            <a:fillRect/>
          </a:stretch>
        </p:blipFill>
        <p:spPr>
          <a:xfrm>
            <a:off x="6287879" y="3327720"/>
            <a:ext cx="2306122" cy="2671345"/>
          </a:xfrm>
          <a:prstGeom prst="rect">
            <a:avLst/>
          </a:prstGeom>
        </p:spPr>
      </p:pic>
      <p:pic>
        <p:nvPicPr>
          <p:cNvPr id="7" name="Picture 6">
            <a:extLst>
              <a:ext uri="{FF2B5EF4-FFF2-40B4-BE49-F238E27FC236}">
                <a16:creationId xmlns:a16="http://schemas.microsoft.com/office/drawing/2014/main" id="{01C36EE8-86D6-4A3B-BBC6-955618C4A8B1}"/>
              </a:ext>
            </a:extLst>
          </p:cNvPr>
          <p:cNvPicPr>
            <a:picLocks noChangeAspect="1"/>
          </p:cNvPicPr>
          <p:nvPr/>
        </p:nvPicPr>
        <p:blipFill>
          <a:blip r:embed="rId4"/>
          <a:stretch>
            <a:fillRect/>
          </a:stretch>
        </p:blipFill>
        <p:spPr>
          <a:xfrm>
            <a:off x="8691605" y="535340"/>
            <a:ext cx="2031776" cy="4128052"/>
          </a:xfrm>
          <a:prstGeom prst="rect">
            <a:avLst/>
          </a:prstGeom>
        </p:spPr>
      </p:pic>
      <p:sp>
        <p:nvSpPr>
          <p:cNvPr id="8" name="TextBox 7">
            <a:extLst>
              <a:ext uri="{FF2B5EF4-FFF2-40B4-BE49-F238E27FC236}">
                <a16:creationId xmlns:a16="http://schemas.microsoft.com/office/drawing/2014/main" id="{088DFB31-D984-4826-A6B8-9B3C895E8F6E}"/>
              </a:ext>
            </a:extLst>
          </p:cNvPr>
          <p:cNvSpPr txBox="1"/>
          <p:nvPr/>
        </p:nvSpPr>
        <p:spPr>
          <a:xfrm>
            <a:off x="8691605" y="4797895"/>
            <a:ext cx="2441616" cy="1169551"/>
          </a:xfrm>
          <a:prstGeom prst="rect">
            <a:avLst/>
          </a:prstGeom>
          <a:noFill/>
        </p:spPr>
        <p:txBody>
          <a:bodyPr wrap="square" rtlCol="0">
            <a:spAutoFit/>
          </a:bodyPr>
          <a:lstStyle/>
          <a:p>
            <a:r>
              <a:rPr lang="en-US" sz="1400" dirty="0"/>
              <a:t>Top Left: Ulysses S. Grant. Top Right: Susie King Taylor. Bottom: Rutherford B. Hayes. Source: Library of Congress</a:t>
            </a:r>
          </a:p>
        </p:txBody>
      </p:sp>
    </p:spTree>
    <p:extLst>
      <p:ext uri="{BB962C8B-B14F-4D97-AF65-F5344CB8AC3E}">
        <p14:creationId xmlns:p14="http://schemas.microsoft.com/office/powerpoint/2010/main" val="149440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A1A7-07B1-4CA1-B48E-C29CCA12674A}"/>
              </a:ext>
            </a:extLst>
          </p:cNvPr>
          <p:cNvSpPr>
            <a:spLocks noGrp="1"/>
          </p:cNvSpPr>
          <p:nvPr>
            <p:ph type="title"/>
          </p:nvPr>
        </p:nvSpPr>
        <p:spPr>
          <a:xfrm>
            <a:off x="240788" y="95930"/>
            <a:ext cx="10515600" cy="885705"/>
          </a:xfrm>
        </p:spPr>
        <p:txBody>
          <a:bodyPr>
            <a:normAutofit/>
          </a:bodyPr>
          <a:lstStyle/>
          <a:p>
            <a:r>
              <a:rPr lang="en-US" sz="4000" dirty="0"/>
              <a:t>1873-1877</a:t>
            </a:r>
          </a:p>
        </p:txBody>
      </p:sp>
      <p:sp>
        <p:nvSpPr>
          <p:cNvPr id="4" name="Content Placeholder 4">
            <a:extLst>
              <a:ext uri="{FF2B5EF4-FFF2-40B4-BE49-F238E27FC236}">
                <a16:creationId xmlns:a16="http://schemas.microsoft.com/office/drawing/2014/main" id="{B7FF0254-4AAA-46B2-8995-4526836D3E6B}"/>
              </a:ext>
            </a:extLst>
          </p:cNvPr>
          <p:cNvSpPr>
            <a:spLocks noGrp="1"/>
          </p:cNvSpPr>
          <p:nvPr>
            <p:ph idx="1"/>
          </p:nvPr>
        </p:nvSpPr>
        <p:spPr>
          <a:xfrm>
            <a:off x="405063" y="981635"/>
            <a:ext cx="6043863" cy="4968060"/>
          </a:xfrm>
        </p:spPr>
        <p:txBody>
          <a:bodyPr>
            <a:normAutofit fontScale="92500" lnSpcReduction="10000"/>
          </a:bodyPr>
          <a:lstStyle/>
          <a:p>
            <a:r>
              <a:rPr lang="en-US" b="0" dirty="0"/>
              <a:t>Nation falls into economic depression -</a:t>
            </a:r>
            <a:r>
              <a:rPr lang="en-US" b="0" dirty="0">
                <a:solidFill>
                  <a:schemeClr val="accent1"/>
                </a:solidFill>
              </a:rPr>
              <a:t> 1873</a:t>
            </a:r>
            <a:endParaRPr lang="en-US" b="0" dirty="0"/>
          </a:p>
          <a:p>
            <a:r>
              <a:rPr lang="en-US" b="0" dirty="0"/>
              <a:t>Democratic Party gain Control of the Senate and House of Representatives - </a:t>
            </a:r>
            <a:r>
              <a:rPr lang="en-US" b="0" dirty="0">
                <a:solidFill>
                  <a:schemeClr val="accent1"/>
                </a:solidFill>
              </a:rPr>
              <a:t>1874</a:t>
            </a:r>
          </a:p>
          <a:p>
            <a:r>
              <a:rPr lang="en-US" b="0" dirty="0"/>
              <a:t>Civil Rights Act of </a:t>
            </a:r>
            <a:r>
              <a:rPr lang="en-US" b="0" dirty="0">
                <a:solidFill>
                  <a:schemeClr val="accent1"/>
                </a:solidFill>
              </a:rPr>
              <a:t>1875</a:t>
            </a:r>
          </a:p>
          <a:p>
            <a:r>
              <a:rPr lang="en-US" b="0" dirty="0"/>
              <a:t>Rutherford B. Hayes Elected President – </a:t>
            </a:r>
            <a:r>
              <a:rPr lang="en-US" b="0" dirty="0">
                <a:solidFill>
                  <a:schemeClr val="accent1"/>
                </a:solidFill>
              </a:rPr>
              <a:t>1876</a:t>
            </a:r>
          </a:p>
          <a:p>
            <a:r>
              <a:rPr lang="en-US" b="0" dirty="0"/>
              <a:t>Removal of Federal Troops from the South - </a:t>
            </a:r>
            <a:r>
              <a:rPr lang="en-US" b="0" dirty="0">
                <a:solidFill>
                  <a:schemeClr val="accent1"/>
                </a:solidFill>
              </a:rPr>
              <a:t>1877</a:t>
            </a:r>
          </a:p>
          <a:p>
            <a:r>
              <a:rPr lang="en-US" b="0" dirty="0"/>
              <a:t>Voter suppression of African Americans commence </a:t>
            </a:r>
            <a:r>
              <a:rPr lang="en-US" b="0" dirty="0">
                <a:solidFill>
                  <a:schemeClr val="accent1"/>
                </a:solidFill>
              </a:rPr>
              <a:t>in the late 1870s</a:t>
            </a:r>
          </a:p>
          <a:p>
            <a:pPr lvl="1"/>
            <a:endParaRPr lang="en-US" dirty="0"/>
          </a:p>
        </p:txBody>
      </p:sp>
      <p:pic>
        <p:nvPicPr>
          <p:cNvPr id="5" name="Content Placeholder 7">
            <a:extLst>
              <a:ext uri="{FF2B5EF4-FFF2-40B4-BE49-F238E27FC236}">
                <a16:creationId xmlns:a16="http://schemas.microsoft.com/office/drawing/2014/main" id="{D62B1786-DB93-4AB1-9EFA-1A3A866D6798}"/>
              </a:ext>
            </a:extLst>
          </p:cNvPr>
          <p:cNvPicPr>
            <a:picLocks noChangeAspect="1"/>
          </p:cNvPicPr>
          <p:nvPr/>
        </p:nvPicPr>
        <p:blipFill>
          <a:blip r:embed="rId3"/>
          <a:stretch>
            <a:fillRect/>
          </a:stretch>
        </p:blipFill>
        <p:spPr>
          <a:xfrm>
            <a:off x="6605337" y="1198045"/>
            <a:ext cx="5181600" cy="4159448"/>
          </a:xfrm>
          <a:prstGeom prst="rect">
            <a:avLst/>
          </a:prstGeom>
        </p:spPr>
      </p:pic>
      <p:sp>
        <p:nvSpPr>
          <p:cNvPr id="6" name="TextBox 5">
            <a:extLst>
              <a:ext uri="{FF2B5EF4-FFF2-40B4-BE49-F238E27FC236}">
                <a16:creationId xmlns:a16="http://schemas.microsoft.com/office/drawing/2014/main" id="{D7610F38-3FF3-4072-98DB-D3C59465A440}"/>
              </a:ext>
            </a:extLst>
          </p:cNvPr>
          <p:cNvSpPr txBox="1"/>
          <p:nvPr/>
        </p:nvSpPr>
        <p:spPr>
          <a:xfrm>
            <a:off x="6605337" y="5357493"/>
            <a:ext cx="5181600" cy="738664"/>
          </a:xfrm>
          <a:prstGeom prst="rect">
            <a:avLst/>
          </a:prstGeom>
          <a:noFill/>
        </p:spPr>
        <p:txBody>
          <a:bodyPr wrap="square" rtlCol="0">
            <a:spAutoFit/>
          </a:bodyPr>
          <a:lstStyle/>
          <a:p>
            <a:r>
              <a:rPr lang="en-US" sz="1400" dirty="0"/>
              <a:t>African American women seated on steps of building at Atlanta University, Georgia. Between 1850 and 1900. Source: Library of Congress</a:t>
            </a:r>
          </a:p>
        </p:txBody>
      </p:sp>
    </p:spTree>
    <p:extLst>
      <p:ext uri="{BB962C8B-B14F-4D97-AF65-F5344CB8AC3E}">
        <p14:creationId xmlns:p14="http://schemas.microsoft.com/office/powerpoint/2010/main" val="20210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CCC3-7463-4843-B1A8-6DAE49AFF678}"/>
              </a:ext>
            </a:extLst>
          </p:cNvPr>
          <p:cNvSpPr>
            <a:spLocks noGrp="1"/>
          </p:cNvSpPr>
          <p:nvPr>
            <p:ph type="title"/>
          </p:nvPr>
        </p:nvSpPr>
        <p:spPr>
          <a:xfrm>
            <a:off x="838199" y="421686"/>
            <a:ext cx="10515600" cy="885705"/>
          </a:xfrm>
        </p:spPr>
        <p:txBody>
          <a:bodyPr>
            <a:normAutofit/>
          </a:bodyPr>
          <a:lstStyle/>
          <a:p>
            <a:pPr algn="ctr"/>
            <a:r>
              <a:rPr lang="en-US" sz="4000" dirty="0"/>
              <a:t>1865- Presidential Reconstruction</a:t>
            </a:r>
          </a:p>
        </p:txBody>
      </p:sp>
      <p:pic>
        <p:nvPicPr>
          <p:cNvPr id="5" name="Picture 4" descr="A person standing in front of a building&#10;&#10;Description automatically generated">
            <a:hlinkClick r:id="rId3"/>
            <a:extLst>
              <a:ext uri="{FF2B5EF4-FFF2-40B4-BE49-F238E27FC236}">
                <a16:creationId xmlns:a16="http://schemas.microsoft.com/office/drawing/2014/main" id="{136D7FFD-A1F4-4027-B6BA-EEF7657CC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210" y="1502484"/>
            <a:ext cx="8867579" cy="3853031"/>
          </a:xfrm>
          <a:prstGeom prst="rect">
            <a:avLst/>
          </a:prstGeom>
        </p:spPr>
      </p:pic>
      <p:sp>
        <p:nvSpPr>
          <p:cNvPr id="4" name="TextBox 3">
            <a:extLst>
              <a:ext uri="{FF2B5EF4-FFF2-40B4-BE49-F238E27FC236}">
                <a16:creationId xmlns:a16="http://schemas.microsoft.com/office/drawing/2014/main" id="{123EDF41-CF90-4F06-A4C0-F33BCEBAF71D}"/>
              </a:ext>
            </a:extLst>
          </p:cNvPr>
          <p:cNvSpPr txBox="1"/>
          <p:nvPr/>
        </p:nvSpPr>
        <p:spPr>
          <a:xfrm>
            <a:off x="4220065" y="5550608"/>
            <a:ext cx="3751868" cy="369332"/>
          </a:xfrm>
          <a:prstGeom prst="rect">
            <a:avLst/>
          </a:prstGeom>
          <a:noFill/>
        </p:spPr>
        <p:txBody>
          <a:bodyPr wrap="square" rtlCol="0">
            <a:spAutoFit/>
          </a:bodyPr>
          <a:lstStyle/>
          <a:p>
            <a:pPr algn="ctr"/>
            <a:r>
              <a:rPr lang="en-US" dirty="0"/>
              <a:t>Watch from 3:17-End</a:t>
            </a:r>
          </a:p>
        </p:txBody>
      </p:sp>
    </p:spTree>
    <p:extLst>
      <p:ext uri="{BB962C8B-B14F-4D97-AF65-F5344CB8AC3E}">
        <p14:creationId xmlns:p14="http://schemas.microsoft.com/office/powerpoint/2010/main" val="325067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07F5-5DD3-464D-8951-1C46DB8C8C75}"/>
              </a:ext>
            </a:extLst>
          </p:cNvPr>
          <p:cNvSpPr>
            <a:spLocks noGrp="1"/>
          </p:cNvSpPr>
          <p:nvPr>
            <p:ph type="title"/>
          </p:nvPr>
        </p:nvSpPr>
        <p:spPr>
          <a:xfrm>
            <a:off x="838200" y="500062"/>
            <a:ext cx="10515600" cy="1325563"/>
          </a:xfrm>
        </p:spPr>
        <p:txBody>
          <a:bodyPr>
            <a:normAutofit/>
          </a:bodyPr>
          <a:lstStyle/>
          <a:p>
            <a:r>
              <a:rPr lang="en-US" sz="4000" dirty="0"/>
              <a:t>What Do You Think About This?</a:t>
            </a:r>
          </a:p>
        </p:txBody>
      </p:sp>
      <p:sp>
        <p:nvSpPr>
          <p:cNvPr id="4" name="Content Placeholder 2">
            <a:extLst>
              <a:ext uri="{FF2B5EF4-FFF2-40B4-BE49-F238E27FC236}">
                <a16:creationId xmlns:a16="http://schemas.microsoft.com/office/drawing/2014/main" id="{18125788-871B-4B16-8844-46FDBC3DAF94}"/>
              </a:ext>
            </a:extLst>
          </p:cNvPr>
          <p:cNvSpPr>
            <a:spLocks noGrp="1"/>
          </p:cNvSpPr>
          <p:nvPr>
            <p:ph idx="1"/>
          </p:nvPr>
        </p:nvSpPr>
        <p:spPr>
          <a:xfrm>
            <a:off x="838200" y="1681246"/>
            <a:ext cx="10515600" cy="3781425"/>
          </a:xfrm>
        </p:spPr>
        <p:txBody>
          <a:bodyPr>
            <a:normAutofit lnSpcReduction="10000"/>
          </a:bodyPr>
          <a:lstStyle/>
          <a:p>
            <a:r>
              <a:rPr lang="en-US" b="0" dirty="0"/>
              <a:t>How do you see the impacts of the Reconstruction period today?</a:t>
            </a:r>
          </a:p>
          <a:p>
            <a:pPr marL="0" indent="0">
              <a:buNone/>
            </a:pPr>
            <a:endParaRPr lang="en-US" b="0" dirty="0"/>
          </a:p>
          <a:p>
            <a:r>
              <a:rPr lang="en-US" b="0" dirty="0"/>
              <a:t>Consider…</a:t>
            </a:r>
          </a:p>
          <a:p>
            <a:pPr lvl="1"/>
            <a:r>
              <a:rPr lang="en-US" dirty="0"/>
              <a:t>Education and Employment</a:t>
            </a:r>
          </a:p>
          <a:p>
            <a:pPr lvl="1"/>
            <a:r>
              <a:rPr lang="en-US" dirty="0"/>
              <a:t>Government Representation</a:t>
            </a:r>
          </a:p>
          <a:p>
            <a:pPr lvl="1"/>
            <a:r>
              <a:rPr lang="en-US" dirty="0"/>
              <a:t>Justice</a:t>
            </a:r>
          </a:p>
          <a:p>
            <a:pPr lvl="1"/>
            <a:r>
              <a:rPr lang="en-US" dirty="0"/>
              <a:t>Civil Rights </a:t>
            </a:r>
          </a:p>
          <a:p>
            <a:pPr lvl="1"/>
            <a:r>
              <a:rPr lang="en-US" dirty="0"/>
              <a:t>Economics</a:t>
            </a:r>
          </a:p>
          <a:p>
            <a:pPr lvl="1"/>
            <a:r>
              <a:rPr lang="en-US" dirty="0"/>
              <a:t>Regional Differences</a:t>
            </a:r>
          </a:p>
        </p:txBody>
      </p:sp>
    </p:spTree>
    <p:extLst>
      <p:ext uri="{BB962C8B-B14F-4D97-AF65-F5344CB8AC3E}">
        <p14:creationId xmlns:p14="http://schemas.microsoft.com/office/powerpoint/2010/main" val="262353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2287990"/>
            <a:ext cx="10515600" cy="2282020"/>
          </a:xfrm>
        </p:spPr>
        <p:txBody>
          <a:bodyPr>
            <a:normAutofit/>
          </a:bodyPr>
          <a:lstStyle/>
          <a:p>
            <a:pPr algn="ctr"/>
            <a:r>
              <a:rPr lang="en-US" sz="3600" dirty="0"/>
              <a:t>Inquiry Question:</a:t>
            </a:r>
            <a:br>
              <a:rPr lang="en-US" sz="4000" dirty="0"/>
            </a:br>
            <a:r>
              <a:rPr lang="en-US" sz="3200" dirty="0">
                <a:solidFill>
                  <a:schemeClr val="accent1"/>
                </a:solidFill>
              </a:rPr>
              <a:t>What are the outcomes of the period known as Reconstruction? </a:t>
            </a:r>
            <a:endParaRPr lang="en-US" sz="3200" dirty="0"/>
          </a:p>
        </p:txBody>
      </p:sp>
    </p:spTree>
    <p:extLst>
      <p:ext uri="{BB962C8B-B14F-4D97-AF65-F5344CB8AC3E}">
        <p14:creationId xmlns:p14="http://schemas.microsoft.com/office/powerpoint/2010/main" val="25976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2287990"/>
            <a:ext cx="10515600" cy="2282020"/>
          </a:xfrm>
        </p:spPr>
        <p:txBody>
          <a:bodyPr>
            <a:normAutofit/>
          </a:bodyPr>
          <a:lstStyle/>
          <a:p>
            <a:pPr algn="ctr"/>
            <a:r>
              <a:rPr lang="en-US" sz="3600" dirty="0"/>
              <a:t>Inquiry Question:</a:t>
            </a:r>
            <a:br>
              <a:rPr lang="en-US" sz="4000" dirty="0"/>
            </a:br>
            <a:r>
              <a:rPr lang="en-US" sz="3200" dirty="0">
                <a:solidFill>
                  <a:schemeClr val="accent1"/>
                </a:solidFill>
              </a:rPr>
              <a:t>What are the outcomes of the period known as Reconstruction? </a:t>
            </a:r>
            <a:endParaRPr lang="en-US" sz="3200" dirty="0"/>
          </a:p>
        </p:txBody>
      </p:sp>
    </p:spTree>
    <p:extLst>
      <p:ext uri="{BB962C8B-B14F-4D97-AF65-F5344CB8AC3E}">
        <p14:creationId xmlns:p14="http://schemas.microsoft.com/office/powerpoint/2010/main" val="137827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AD0-A103-4D60-BEA0-6A093ECB94B0}"/>
              </a:ext>
            </a:extLst>
          </p:cNvPr>
          <p:cNvSpPr>
            <a:spLocks noGrp="1"/>
          </p:cNvSpPr>
          <p:nvPr>
            <p:ph type="title"/>
          </p:nvPr>
        </p:nvSpPr>
        <p:spPr>
          <a:xfrm>
            <a:off x="838200" y="365126"/>
            <a:ext cx="10515600" cy="764428"/>
          </a:xfrm>
        </p:spPr>
        <p:txBody>
          <a:bodyPr>
            <a:normAutofit/>
          </a:bodyPr>
          <a:lstStyle/>
          <a:p>
            <a:pPr algn="ctr"/>
            <a:r>
              <a:rPr lang="en-US" sz="4000" dirty="0"/>
              <a:t>Vocabulary </a:t>
            </a:r>
          </a:p>
        </p:txBody>
      </p:sp>
      <p:sp>
        <p:nvSpPr>
          <p:cNvPr id="3" name="Content Placeholder 2">
            <a:extLst>
              <a:ext uri="{FF2B5EF4-FFF2-40B4-BE49-F238E27FC236}">
                <a16:creationId xmlns:a16="http://schemas.microsoft.com/office/drawing/2014/main" id="{37F25646-34D4-4FCA-A2B1-32F3785DEB26}"/>
              </a:ext>
            </a:extLst>
          </p:cNvPr>
          <p:cNvSpPr>
            <a:spLocks noGrp="1"/>
          </p:cNvSpPr>
          <p:nvPr>
            <p:ph idx="1"/>
          </p:nvPr>
        </p:nvSpPr>
        <p:spPr>
          <a:xfrm>
            <a:off x="838200" y="1446903"/>
            <a:ext cx="10515600" cy="4147073"/>
          </a:xfrm>
        </p:spPr>
        <p:txBody>
          <a:bodyPr>
            <a:normAutofit/>
          </a:bodyPr>
          <a:lstStyle/>
          <a:p>
            <a:pPr marL="0" indent="0">
              <a:lnSpc>
                <a:spcPct val="120000"/>
              </a:lnSpc>
              <a:buNone/>
            </a:pPr>
            <a:r>
              <a:rPr lang="en-US" sz="2000" dirty="0"/>
              <a:t>Reconstruction</a:t>
            </a:r>
            <a:r>
              <a:rPr lang="en-US" sz="2000" b="0" dirty="0"/>
              <a:t> –  A term used to describe the time in American history directly after the Civil War during which the South was “reconstructed” by the North after its loss in the war.</a:t>
            </a:r>
          </a:p>
          <a:p>
            <a:pPr marL="0" indent="0">
              <a:lnSpc>
                <a:spcPct val="120000"/>
              </a:lnSpc>
              <a:buNone/>
            </a:pPr>
            <a:r>
              <a:rPr lang="en-US" sz="2000" dirty="0"/>
              <a:t>Republican Party</a:t>
            </a:r>
            <a:r>
              <a:rPr lang="en-US" sz="2000" b="0" dirty="0"/>
              <a:t> – A political party created in the 1850s to prevent the spread of slavery to the territories. Eventually Republicans came to oppose the entire existence of slavery. Abraham Lincoln was the first Republican president. Very few Southerners were Republicans.</a:t>
            </a:r>
          </a:p>
          <a:p>
            <a:pPr marL="0" indent="0">
              <a:lnSpc>
                <a:spcPct val="120000"/>
              </a:lnSpc>
              <a:buNone/>
            </a:pPr>
            <a:r>
              <a:rPr lang="en-US" sz="2000" dirty="0"/>
              <a:t>Democratic Party </a:t>
            </a:r>
            <a:r>
              <a:rPr lang="en-US" sz="2000" b="0" dirty="0"/>
              <a:t>–</a:t>
            </a:r>
            <a:r>
              <a:rPr lang="en-US" sz="2000" dirty="0"/>
              <a:t> </a:t>
            </a:r>
            <a:r>
              <a:rPr lang="en-US" sz="2000" b="0" dirty="0"/>
              <a:t>The major political party in America most sympathetic to states rights and willing to tolerate the spread of slavery to the territories. Democrats opposed a strong Federal government. Most Southern men were Democrats before the War.</a:t>
            </a:r>
          </a:p>
        </p:txBody>
      </p:sp>
    </p:spTree>
    <p:extLst>
      <p:ext uri="{BB962C8B-B14F-4D97-AF65-F5344CB8AC3E}">
        <p14:creationId xmlns:p14="http://schemas.microsoft.com/office/powerpoint/2010/main" val="5029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645695" y="1938340"/>
            <a:ext cx="3605463" cy="2289298"/>
          </a:xfrm>
        </p:spPr>
        <p:txBody>
          <a:bodyPr>
            <a:normAutofit/>
          </a:bodyPr>
          <a:lstStyle/>
          <a:p>
            <a:r>
              <a:rPr lang="en-US" sz="4000" dirty="0"/>
              <a:t>Part 1 </a:t>
            </a:r>
            <a:br>
              <a:rPr lang="en-US" dirty="0"/>
            </a:br>
            <a:r>
              <a:rPr lang="en-US" sz="2000" dirty="0"/>
              <a:t>1863-1865</a:t>
            </a:r>
          </a:p>
        </p:txBody>
      </p:sp>
      <p:pic>
        <p:nvPicPr>
          <p:cNvPr id="3" name="Picture 2">
            <a:extLst>
              <a:ext uri="{FF2B5EF4-FFF2-40B4-BE49-F238E27FC236}">
                <a16:creationId xmlns:a16="http://schemas.microsoft.com/office/drawing/2014/main" id="{335F29DF-540F-48A8-8E1D-C878E4B93896}"/>
              </a:ext>
            </a:extLst>
          </p:cNvPr>
          <p:cNvPicPr>
            <a:picLocks noChangeAspect="1"/>
          </p:cNvPicPr>
          <p:nvPr/>
        </p:nvPicPr>
        <p:blipFill>
          <a:blip r:embed="rId2"/>
          <a:stretch>
            <a:fillRect/>
          </a:stretch>
        </p:blipFill>
        <p:spPr>
          <a:xfrm>
            <a:off x="2850755" y="320405"/>
            <a:ext cx="3110792" cy="3687335"/>
          </a:xfrm>
          <a:prstGeom prst="rect">
            <a:avLst/>
          </a:prstGeom>
        </p:spPr>
      </p:pic>
      <p:pic>
        <p:nvPicPr>
          <p:cNvPr id="4" name="Picture 3">
            <a:extLst>
              <a:ext uri="{FF2B5EF4-FFF2-40B4-BE49-F238E27FC236}">
                <a16:creationId xmlns:a16="http://schemas.microsoft.com/office/drawing/2014/main" id="{2C89BB77-59BE-4EBC-B856-E2C874C15734}"/>
              </a:ext>
            </a:extLst>
          </p:cNvPr>
          <p:cNvPicPr>
            <a:picLocks noChangeAspect="1"/>
          </p:cNvPicPr>
          <p:nvPr/>
        </p:nvPicPr>
        <p:blipFill rotWithShape="1">
          <a:blip r:embed="rId3"/>
          <a:srcRect l="6858" t="10513" r="7871" b="15710"/>
          <a:stretch/>
        </p:blipFill>
        <p:spPr>
          <a:xfrm>
            <a:off x="7355840" y="320404"/>
            <a:ext cx="4389517" cy="3038251"/>
          </a:xfrm>
          <a:prstGeom prst="rect">
            <a:avLst/>
          </a:prstGeom>
        </p:spPr>
      </p:pic>
      <p:pic>
        <p:nvPicPr>
          <p:cNvPr id="5" name="Picture 4">
            <a:extLst>
              <a:ext uri="{FF2B5EF4-FFF2-40B4-BE49-F238E27FC236}">
                <a16:creationId xmlns:a16="http://schemas.microsoft.com/office/drawing/2014/main" id="{913F53BF-B276-413F-90FB-8687AAB9618E}"/>
              </a:ext>
            </a:extLst>
          </p:cNvPr>
          <p:cNvPicPr>
            <a:picLocks noChangeAspect="1"/>
          </p:cNvPicPr>
          <p:nvPr/>
        </p:nvPicPr>
        <p:blipFill rotWithShape="1">
          <a:blip r:embed="rId4"/>
          <a:srcRect l="15248" t="15615" r="14039" b="6097"/>
          <a:stretch/>
        </p:blipFill>
        <p:spPr>
          <a:xfrm>
            <a:off x="6096000" y="3540761"/>
            <a:ext cx="3605463" cy="3158630"/>
          </a:xfrm>
          <a:prstGeom prst="rect">
            <a:avLst/>
          </a:prstGeom>
        </p:spPr>
      </p:pic>
      <p:sp>
        <p:nvSpPr>
          <p:cNvPr id="6" name="TextBox 5">
            <a:extLst>
              <a:ext uri="{FF2B5EF4-FFF2-40B4-BE49-F238E27FC236}">
                <a16:creationId xmlns:a16="http://schemas.microsoft.com/office/drawing/2014/main" id="{DBE0FFB9-630B-4C0C-ABD5-0DCEF2E6395E}"/>
              </a:ext>
            </a:extLst>
          </p:cNvPr>
          <p:cNvSpPr txBox="1"/>
          <p:nvPr/>
        </p:nvSpPr>
        <p:spPr>
          <a:xfrm>
            <a:off x="9835916" y="4380038"/>
            <a:ext cx="1643270" cy="2031325"/>
          </a:xfrm>
          <a:prstGeom prst="rect">
            <a:avLst/>
          </a:prstGeom>
          <a:noFill/>
        </p:spPr>
        <p:txBody>
          <a:bodyPr wrap="square" rtlCol="0">
            <a:spAutoFit/>
          </a:bodyPr>
          <a:lstStyle/>
          <a:p>
            <a:r>
              <a:rPr lang="en-US" sz="1400" dirty="0"/>
              <a:t>Top Left: Abraham Lincoln. Top Right: Wood engraving of Freedmen’s Bureau. Bottom: The Surrender of General Lee. Source: Library of Congress</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C9B2-DB7D-4C8D-8AF8-98C3296FABCE}"/>
              </a:ext>
            </a:extLst>
          </p:cNvPr>
          <p:cNvSpPr>
            <a:spLocks noGrp="1"/>
          </p:cNvSpPr>
          <p:nvPr>
            <p:ph type="title"/>
          </p:nvPr>
        </p:nvSpPr>
        <p:spPr>
          <a:xfrm>
            <a:off x="709864" y="0"/>
            <a:ext cx="10118557" cy="1446544"/>
          </a:xfrm>
        </p:spPr>
        <p:txBody>
          <a:bodyPr>
            <a:normAutofit/>
          </a:bodyPr>
          <a:lstStyle/>
          <a:p>
            <a:r>
              <a:rPr lang="en-US" sz="4000" dirty="0"/>
              <a:t>1863-1865</a:t>
            </a:r>
          </a:p>
        </p:txBody>
      </p:sp>
      <p:sp>
        <p:nvSpPr>
          <p:cNvPr id="3" name="Content Placeholder 3">
            <a:extLst>
              <a:ext uri="{FF2B5EF4-FFF2-40B4-BE49-F238E27FC236}">
                <a16:creationId xmlns:a16="http://schemas.microsoft.com/office/drawing/2014/main" id="{B0BF9B50-21C4-4976-80D1-ECFC0C4C9909}"/>
              </a:ext>
            </a:extLst>
          </p:cNvPr>
          <p:cNvSpPr>
            <a:spLocks noGrp="1"/>
          </p:cNvSpPr>
          <p:nvPr>
            <p:ph sz="half" idx="1"/>
          </p:nvPr>
        </p:nvSpPr>
        <p:spPr>
          <a:xfrm>
            <a:off x="709864" y="1446544"/>
            <a:ext cx="5636342" cy="4351338"/>
          </a:xfrm>
        </p:spPr>
        <p:txBody>
          <a:bodyPr/>
          <a:lstStyle/>
          <a:p>
            <a:r>
              <a:rPr lang="en-US" b="0" dirty="0"/>
              <a:t>Lincoln’s War-Time Reconstruction</a:t>
            </a:r>
          </a:p>
          <a:p>
            <a:pPr lvl="1"/>
            <a:r>
              <a:rPr lang="en-US" dirty="0"/>
              <a:t>Lincoln tries a few ideas for reconstruction, but these in are in-place during the war. </a:t>
            </a:r>
          </a:p>
          <a:p>
            <a:pPr lvl="1"/>
            <a:r>
              <a:rPr lang="en-US" dirty="0"/>
              <a:t>Lincoln is trying to bring states back into the Union one at a time by offering easier reconstruction opportunities. </a:t>
            </a:r>
          </a:p>
          <a:p>
            <a:pPr lvl="1"/>
            <a:r>
              <a:rPr lang="en-US" dirty="0"/>
              <a:t>He has no plan for reconstruction when the war ends.</a:t>
            </a:r>
          </a:p>
        </p:txBody>
      </p:sp>
      <p:pic>
        <p:nvPicPr>
          <p:cNvPr id="4" name="Content Placeholder 7">
            <a:extLst>
              <a:ext uri="{FF2B5EF4-FFF2-40B4-BE49-F238E27FC236}">
                <a16:creationId xmlns:a16="http://schemas.microsoft.com/office/drawing/2014/main" id="{412C04E6-6A53-4838-9B9B-99A699D1A066}"/>
              </a:ext>
            </a:extLst>
          </p:cNvPr>
          <p:cNvPicPr>
            <a:picLocks noChangeAspect="1"/>
          </p:cNvPicPr>
          <p:nvPr/>
        </p:nvPicPr>
        <p:blipFill>
          <a:blip r:embed="rId2"/>
          <a:stretch>
            <a:fillRect/>
          </a:stretch>
        </p:blipFill>
        <p:spPr>
          <a:xfrm>
            <a:off x="6845381" y="1446544"/>
            <a:ext cx="3678240" cy="4351338"/>
          </a:xfrm>
          <a:prstGeom prst="rect">
            <a:avLst/>
          </a:prstGeom>
        </p:spPr>
      </p:pic>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458-B83B-49FE-AC51-193E900969B3}"/>
              </a:ext>
            </a:extLst>
          </p:cNvPr>
          <p:cNvSpPr>
            <a:spLocks noGrp="1"/>
          </p:cNvSpPr>
          <p:nvPr>
            <p:ph type="title"/>
          </p:nvPr>
        </p:nvSpPr>
        <p:spPr>
          <a:xfrm>
            <a:off x="340659" y="228600"/>
            <a:ext cx="10515600" cy="1325563"/>
          </a:xfrm>
        </p:spPr>
        <p:txBody>
          <a:bodyPr/>
          <a:lstStyle/>
          <a:p>
            <a:r>
              <a:rPr lang="en-US" dirty="0"/>
              <a:t>Early 1865</a:t>
            </a:r>
          </a:p>
        </p:txBody>
      </p:sp>
      <p:sp>
        <p:nvSpPr>
          <p:cNvPr id="4" name="Content Placeholder 2">
            <a:extLst>
              <a:ext uri="{FF2B5EF4-FFF2-40B4-BE49-F238E27FC236}">
                <a16:creationId xmlns:a16="http://schemas.microsoft.com/office/drawing/2014/main" id="{6C6D03E5-12FE-448A-9C87-41A1C5D1C22A}"/>
              </a:ext>
            </a:extLst>
          </p:cNvPr>
          <p:cNvSpPr txBox="1">
            <a:spLocks/>
          </p:cNvSpPr>
          <p:nvPr/>
        </p:nvSpPr>
        <p:spPr>
          <a:xfrm>
            <a:off x="543342" y="134095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13</a:t>
            </a:r>
            <a:r>
              <a:rPr lang="en-US" b="0" baseline="30000" dirty="0"/>
              <a:t>th</a:t>
            </a:r>
            <a:r>
              <a:rPr lang="en-US" b="0" dirty="0"/>
              <a:t> Amendment - </a:t>
            </a:r>
            <a:r>
              <a:rPr lang="en-US" b="0" dirty="0">
                <a:solidFill>
                  <a:schemeClr val="accent1"/>
                </a:solidFill>
              </a:rPr>
              <a:t>December 6, 1865</a:t>
            </a:r>
          </a:p>
          <a:p>
            <a:r>
              <a:rPr lang="en-US" b="0" dirty="0"/>
              <a:t>Freedman’s Bureau Established by Congress – </a:t>
            </a:r>
            <a:r>
              <a:rPr lang="en-US" b="0" dirty="0">
                <a:solidFill>
                  <a:schemeClr val="accent1"/>
                </a:solidFill>
              </a:rPr>
              <a:t>March 3, 1865 </a:t>
            </a:r>
          </a:p>
          <a:p>
            <a:r>
              <a:rPr lang="en-US" b="0" dirty="0"/>
              <a:t>Civil War Ends - </a:t>
            </a:r>
            <a:r>
              <a:rPr lang="en-US" b="0" dirty="0">
                <a:solidFill>
                  <a:schemeClr val="accent1"/>
                </a:solidFill>
              </a:rPr>
              <a:t>April 9, 1865</a:t>
            </a:r>
          </a:p>
          <a:p>
            <a:r>
              <a:rPr lang="en-US" b="0" dirty="0"/>
              <a:t>Lincoln Assassinated - </a:t>
            </a:r>
            <a:r>
              <a:rPr lang="en-US" b="0" dirty="0">
                <a:solidFill>
                  <a:schemeClr val="accent1"/>
                </a:solidFill>
              </a:rPr>
              <a:t>April 14, 1965</a:t>
            </a:r>
          </a:p>
        </p:txBody>
      </p:sp>
      <p:pic>
        <p:nvPicPr>
          <p:cNvPr id="5" name="Content Placeholder 5">
            <a:extLst>
              <a:ext uri="{FF2B5EF4-FFF2-40B4-BE49-F238E27FC236}">
                <a16:creationId xmlns:a16="http://schemas.microsoft.com/office/drawing/2014/main" id="{DC0215D5-BFF2-4081-A027-EBF6CDB77E09}"/>
              </a:ext>
            </a:extLst>
          </p:cNvPr>
          <p:cNvPicPr>
            <a:picLocks noChangeAspect="1"/>
          </p:cNvPicPr>
          <p:nvPr/>
        </p:nvPicPr>
        <p:blipFill rotWithShape="1">
          <a:blip r:embed="rId3"/>
          <a:srcRect l="4923" t="20074" r="60294" b="16118"/>
          <a:stretch/>
        </p:blipFill>
        <p:spPr>
          <a:xfrm>
            <a:off x="6467059" y="1325563"/>
            <a:ext cx="4911991" cy="4153521"/>
          </a:xfrm>
          <a:prstGeom prst="rect">
            <a:avLst/>
          </a:prstGeom>
        </p:spPr>
      </p:pic>
      <p:sp>
        <p:nvSpPr>
          <p:cNvPr id="6" name="TextBox 5">
            <a:extLst>
              <a:ext uri="{FF2B5EF4-FFF2-40B4-BE49-F238E27FC236}">
                <a16:creationId xmlns:a16="http://schemas.microsoft.com/office/drawing/2014/main" id="{2830FE8F-5D59-4EDA-A104-EE51523309BE}"/>
              </a:ext>
            </a:extLst>
          </p:cNvPr>
          <p:cNvSpPr txBox="1"/>
          <p:nvPr/>
        </p:nvSpPr>
        <p:spPr>
          <a:xfrm>
            <a:off x="6467059" y="5498349"/>
            <a:ext cx="5018007" cy="307777"/>
          </a:xfrm>
          <a:prstGeom prst="rect">
            <a:avLst/>
          </a:prstGeom>
          <a:noFill/>
        </p:spPr>
        <p:txBody>
          <a:bodyPr wrap="square" rtlCol="0">
            <a:spAutoFit/>
          </a:bodyPr>
          <a:lstStyle/>
          <a:p>
            <a:r>
              <a:rPr lang="en-US" sz="1400" dirty="0"/>
              <a:t>Freedmen in Richmond, VA, April 1865. Source: Library of Congress</a:t>
            </a:r>
          </a:p>
        </p:txBody>
      </p:sp>
    </p:spTree>
    <p:extLst>
      <p:ext uri="{BB962C8B-B14F-4D97-AF65-F5344CB8AC3E}">
        <p14:creationId xmlns:p14="http://schemas.microsoft.com/office/powerpoint/2010/main" val="204000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31AD-DB93-4476-9028-FF19FDB7A9DC}"/>
              </a:ext>
            </a:extLst>
          </p:cNvPr>
          <p:cNvSpPr>
            <a:spLocks noGrp="1"/>
          </p:cNvSpPr>
          <p:nvPr>
            <p:ph type="title"/>
          </p:nvPr>
        </p:nvSpPr>
        <p:spPr>
          <a:xfrm>
            <a:off x="838200" y="365125"/>
            <a:ext cx="10515600" cy="885705"/>
          </a:xfrm>
        </p:spPr>
        <p:txBody>
          <a:bodyPr>
            <a:normAutofit/>
          </a:bodyPr>
          <a:lstStyle/>
          <a:p>
            <a:pPr algn="ctr"/>
            <a:r>
              <a:rPr lang="en-US" sz="4000" dirty="0"/>
              <a:t>1863-1865</a:t>
            </a:r>
          </a:p>
        </p:txBody>
      </p:sp>
      <p:sp>
        <p:nvSpPr>
          <p:cNvPr id="3" name="Content Placeholder 2">
            <a:extLst>
              <a:ext uri="{FF2B5EF4-FFF2-40B4-BE49-F238E27FC236}">
                <a16:creationId xmlns:a16="http://schemas.microsoft.com/office/drawing/2014/main" id="{0BAE6869-7677-4AD6-A9FA-37B37F34E498}"/>
              </a:ext>
            </a:extLst>
          </p:cNvPr>
          <p:cNvSpPr>
            <a:spLocks noGrp="1"/>
          </p:cNvSpPr>
          <p:nvPr>
            <p:ph idx="1"/>
          </p:nvPr>
        </p:nvSpPr>
        <p:spPr>
          <a:xfrm>
            <a:off x="838200" y="1538227"/>
            <a:ext cx="10515600" cy="3781545"/>
          </a:xfrm>
        </p:spPr>
        <p:txBody>
          <a:bodyPr/>
          <a:lstStyle/>
          <a:p>
            <a:pPr marL="0" indent="0">
              <a:buNone/>
            </a:pPr>
            <a:r>
              <a:rPr lang="en-US" b="0" dirty="0">
                <a:solidFill>
                  <a:schemeClr val="accent1"/>
                </a:solidFill>
              </a:rPr>
              <a:t>Watch Eric Foner explain Lincoln’s ideas on reconstruction.</a:t>
            </a:r>
          </a:p>
          <a:p>
            <a:pPr marL="0" indent="0">
              <a:buNone/>
            </a:pPr>
            <a:r>
              <a:rPr lang="en-US" b="0" u="sng" dirty="0">
                <a:hlinkClick r:id="rId3"/>
              </a:rPr>
              <a:t>https://www.youtube.com/watch?v=6xg2njAEOdE</a:t>
            </a:r>
            <a:r>
              <a:rPr lang="en-US" b="0" u="sng" dirty="0"/>
              <a:t> </a:t>
            </a:r>
            <a:endParaRPr lang="en-US" dirty="0"/>
          </a:p>
        </p:txBody>
      </p:sp>
    </p:spTree>
    <p:extLst>
      <p:ext uri="{BB962C8B-B14F-4D97-AF65-F5344CB8AC3E}">
        <p14:creationId xmlns:p14="http://schemas.microsoft.com/office/powerpoint/2010/main" val="315644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3FD4-0571-4F33-9511-51A9BDF3CD2B}"/>
              </a:ext>
            </a:extLst>
          </p:cNvPr>
          <p:cNvSpPr>
            <a:spLocks noGrp="1"/>
          </p:cNvSpPr>
          <p:nvPr>
            <p:ph type="title"/>
          </p:nvPr>
        </p:nvSpPr>
        <p:spPr>
          <a:xfrm>
            <a:off x="629653" y="1745835"/>
            <a:ext cx="3605463" cy="2289298"/>
          </a:xfrm>
        </p:spPr>
        <p:txBody>
          <a:bodyPr>
            <a:normAutofit/>
          </a:bodyPr>
          <a:lstStyle/>
          <a:p>
            <a:r>
              <a:rPr lang="en-US" sz="4000" dirty="0"/>
              <a:t>Part 2 </a:t>
            </a:r>
            <a:br>
              <a:rPr lang="en-US" dirty="0"/>
            </a:br>
            <a:r>
              <a:rPr lang="en-US" sz="2000" dirty="0"/>
              <a:t>Presidential Reconstruction</a:t>
            </a:r>
          </a:p>
        </p:txBody>
      </p:sp>
      <p:pic>
        <p:nvPicPr>
          <p:cNvPr id="3" name="Picture 2">
            <a:extLst>
              <a:ext uri="{FF2B5EF4-FFF2-40B4-BE49-F238E27FC236}">
                <a16:creationId xmlns:a16="http://schemas.microsoft.com/office/drawing/2014/main" id="{FE3996A1-B89B-4B60-962B-B3BED7D3FAF2}"/>
              </a:ext>
            </a:extLst>
          </p:cNvPr>
          <p:cNvPicPr>
            <a:picLocks noChangeAspect="1"/>
          </p:cNvPicPr>
          <p:nvPr/>
        </p:nvPicPr>
        <p:blipFill>
          <a:blip r:embed="rId3"/>
          <a:stretch>
            <a:fillRect/>
          </a:stretch>
        </p:blipFill>
        <p:spPr>
          <a:xfrm>
            <a:off x="6008817" y="730777"/>
            <a:ext cx="3896138" cy="4817805"/>
          </a:xfrm>
          <a:prstGeom prst="rect">
            <a:avLst/>
          </a:prstGeom>
        </p:spPr>
      </p:pic>
      <p:sp>
        <p:nvSpPr>
          <p:cNvPr id="4" name="TextBox 3">
            <a:extLst>
              <a:ext uri="{FF2B5EF4-FFF2-40B4-BE49-F238E27FC236}">
                <a16:creationId xmlns:a16="http://schemas.microsoft.com/office/drawing/2014/main" id="{DF957A3C-F68A-4D17-B703-E13F30CCFD67}"/>
              </a:ext>
            </a:extLst>
          </p:cNvPr>
          <p:cNvSpPr txBox="1"/>
          <p:nvPr/>
        </p:nvSpPr>
        <p:spPr>
          <a:xfrm>
            <a:off x="6008817" y="5604186"/>
            <a:ext cx="3803374" cy="307777"/>
          </a:xfrm>
          <a:prstGeom prst="rect">
            <a:avLst/>
          </a:prstGeom>
          <a:noFill/>
        </p:spPr>
        <p:txBody>
          <a:bodyPr wrap="square" rtlCol="0">
            <a:spAutoFit/>
          </a:bodyPr>
          <a:lstStyle/>
          <a:p>
            <a:r>
              <a:rPr lang="en-US" sz="1400" dirty="0"/>
              <a:t>Andrew Johnson. Source: Library of Congress</a:t>
            </a:r>
          </a:p>
        </p:txBody>
      </p:sp>
    </p:spTree>
    <p:extLst>
      <p:ext uri="{BB962C8B-B14F-4D97-AF65-F5344CB8AC3E}">
        <p14:creationId xmlns:p14="http://schemas.microsoft.com/office/powerpoint/2010/main" val="106342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A7FE-202C-4053-A6D2-BE88609159AD}"/>
              </a:ext>
            </a:extLst>
          </p:cNvPr>
          <p:cNvSpPr>
            <a:spLocks noGrp="1"/>
          </p:cNvSpPr>
          <p:nvPr>
            <p:ph type="title"/>
          </p:nvPr>
        </p:nvSpPr>
        <p:spPr>
          <a:xfrm>
            <a:off x="485274" y="381168"/>
            <a:ext cx="10515600" cy="885705"/>
          </a:xfrm>
        </p:spPr>
        <p:txBody>
          <a:bodyPr>
            <a:normAutofit/>
          </a:bodyPr>
          <a:lstStyle/>
          <a:p>
            <a:r>
              <a:rPr lang="en-US" sz="4000" dirty="0"/>
              <a:t>1865- Presidential Reconstruction</a:t>
            </a:r>
          </a:p>
        </p:txBody>
      </p:sp>
      <p:sp>
        <p:nvSpPr>
          <p:cNvPr id="4" name="Content Placeholder 2">
            <a:extLst>
              <a:ext uri="{FF2B5EF4-FFF2-40B4-BE49-F238E27FC236}">
                <a16:creationId xmlns:a16="http://schemas.microsoft.com/office/drawing/2014/main" id="{D7B4C728-AF5B-49F9-B4D4-9AC14133A964}"/>
              </a:ext>
            </a:extLst>
          </p:cNvPr>
          <p:cNvSpPr>
            <a:spLocks noGrp="1"/>
          </p:cNvSpPr>
          <p:nvPr>
            <p:ph idx="1"/>
          </p:nvPr>
        </p:nvSpPr>
        <p:spPr>
          <a:xfrm>
            <a:off x="485274" y="1266873"/>
            <a:ext cx="6075947" cy="4381250"/>
          </a:xfrm>
        </p:spPr>
        <p:txBody>
          <a:bodyPr>
            <a:normAutofit fontScale="92500"/>
          </a:bodyPr>
          <a:lstStyle/>
          <a:p>
            <a:r>
              <a:rPr lang="en-US" b="0" dirty="0"/>
              <a:t>Vice President Andrew Johnson is Inaugurated - </a:t>
            </a:r>
            <a:r>
              <a:rPr lang="en-US" b="0" dirty="0">
                <a:solidFill>
                  <a:schemeClr val="accent1"/>
                </a:solidFill>
              </a:rPr>
              <a:t>April 15, 1865</a:t>
            </a:r>
          </a:p>
          <a:p>
            <a:r>
              <a:rPr lang="en-US" b="0" dirty="0"/>
              <a:t>Congress in Recess from - </a:t>
            </a:r>
            <a:r>
              <a:rPr lang="en-US" b="0" dirty="0">
                <a:solidFill>
                  <a:schemeClr val="accent1"/>
                </a:solidFill>
              </a:rPr>
              <a:t>April-December 1865</a:t>
            </a:r>
          </a:p>
          <a:p>
            <a:r>
              <a:rPr lang="en-US" b="0" dirty="0"/>
              <a:t>Johnson’s Reconstruction Plan</a:t>
            </a:r>
          </a:p>
          <a:p>
            <a:r>
              <a:rPr lang="en-US" b="0" dirty="0"/>
              <a:t>Black Codes Emerge </a:t>
            </a:r>
          </a:p>
          <a:p>
            <a:r>
              <a:rPr lang="en-US" b="0" dirty="0"/>
              <a:t>Ku Klux Klan Formed</a:t>
            </a:r>
          </a:p>
          <a:p>
            <a:pPr lvl="1"/>
            <a:r>
              <a:rPr lang="en-US" dirty="0"/>
              <a:t>A terrorist organization founded by former Confederates in Tennessee is created to terrorize African-Americans and those who support their equal rights. </a:t>
            </a:r>
          </a:p>
          <a:p>
            <a:pPr marL="0" indent="0">
              <a:buNone/>
            </a:pPr>
            <a:endParaRPr lang="en-US" dirty="0"/>
          </a:p>
        </p:txBody>
      </p:sp>
      <p:pic>
        <p:nvPicPr>
          <p:cNvPr id="5" name="Content Placeholder 5">
            <a:extLst>
              <a:ext uri="{FF2B5EF4-FFF2-40B4-BE49-F238E27FC236}">
                <a16:creationId xmlns:a16="http://schemas.microsoft.com/office/drawing/2014/main" id="{B74EEEFE-1B6C-4F9B-81B6-1E8D2D4A4FB4}"/>
              </a:ext>
            </a:extLst>
          </p:cNvPr>
          <p:cNvPicPr>
            <a:picLocks noChangeAspect="1"/>
          </p:cNvPicPr>
          <p:nvPr/>
        </p:nvPicPr>
        <p:blipFill>
          <a:blip r:embed="rId3"/>
          <a:stretch>
            <a:fillRect/>
          </a:stretch>
        </p:blipFill>
        <p:spPr>
          <a:xfrm>
            <a:off x="7005257" y="1266873"/>
            <a:ext cx="3551581" cy="5088832"/>
          </a:xfrm>
          <a:prstGeom prst="rect">
            <a:avLst/>
          </a:prstGeom>
        </p:spPr>
      </p:pic>
      <p:sp>
        <p:nvSpPr>
          <p:cNvPr id="6" name="TextBox 5">
            <a:extLst>
              <a:ext uri="{FF2B5EF4-FFF2-40B4-BE49-F238E27FC236}">
                <a16:creationId xmlns:a16="http://schemas.microsoft.com/office/drawing/2014/main" id="{274F1C29-5F7F-432C-816B-DEE6508051ED}"/>
              </a:ext>
            </a:extLst>
          </p:cNvPr>
          <p:cNvSpPr txBox="1"/>
          <p:nvPr/>
        </p:nvSpPr>
        <p:spPr>
          <a:xfrm>
            <a:off x="10640103" y="4562833"/>
            <a:ext cx="1467676" cy="1600438"/>
          </a:xfrm>
          <a:prstGeom prst="rect">
            <a:avLst/>
          </a:prstGeom>
          <a:noFill/>
        </p:spPr>
        <p:txBody>
          <a:bodyPr wrap="square" rtlCol="0">
            <a:spAutoFit/>
          </a:bodyPr>
          <a:lstStyle/>
          <a:p>
            <a:r>
              <a:rPr lang="en-US" sz="1400" dirty="0"/>
              <a:t>Andrew Johnson’s Reconstruction and How it Works</a:t>
            </a:r>
            <a:r>
              <a:rPr lang="en-US" sz="1400" dirty="0">
                <a:effectLst/>
              </a:rPr>
              <a:t> by Thomas Nast. Source: Library of Congress</a:t>
            </a:r>
            <a:endParaRPr lang="en-US" sz="1400" dirty="0"/>
          </a:p>
        </p:txBody>
      </p:sp>
    </p:spTree>
    <p:extLst>
      <p:ext uri="{BB962C8B-B14F-4D97-AF65-F5344CB8AC3E}">
        <p14:creationId xmlns:p14="http://schemas.microsoft.com/office/powerpoint/2010/main" val="201149722"/>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TotalTime>
  <Words>1613</Words>
  <Application>Microsoft Office PowerPoint</Application>
  <PresentationFormat>Widescreen</PresentationFormat>
  <Paragraphs>162</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Adobe Devanagari</vt:lpstr>
      <vt:lpstr>Arial</vt:lpstr>
      <vt:lpstr>Calibri</vt:lpstr>
      <vt:lpstr>Georgia</vt:lpstr>
      <vt:lpstr>Office Theme</vt:lpstr>
      <vt:lpstr>Reconstruction</vt:lpstr>
      <vt:lpstr>Inquiry Question: What are the outcomes of the period known as Reconstruction? </vt:lpstr>
      <vt:lpstr>Vocabulary </vt:lpstr>
      <vt:lpstr>Part 1  1863-1865</vt:lpstr>
      <vt:lpstr>1863-1865</vt:lpstr>
      <vt:lpstr>Early 1865</vt:lpstr>
      <vt:lpstr>1863-1865</vt:lpstr>
      <vt:lpstr>Part 2  Presidential Reconstruction</vt:lpstr>
      <vt:lpstr>1865- Presidential Reconstruction</vt:lpstr>
      <vt:lpstr>1865- Presidential Reconstruction</vt:lpstr>
      <vt:lpstr>PowerPoint Presentation</vt:lpstr>
      <vt:lpstr>1865-1868 Congressional Reconstruction</vt:lpstr>
      <vt:lpstr>1865- Presidential Reconstruction</vt:lpstr>
      <vt:lpstr>1868-1872</vt:lpstr>
      <vt:lpstr>PowerPoint Presentation</vt:lpstr>
      <vt:lpstr>1873-1877</vt:lpstr>
      <vt:lpstr>1865- Presidential Reconstruction</vt:lpstr>
      <vt:lpstr>What Do You Think About This?</vt:lpstr>
      <vt:lpstr>Inquiry Question: What are the outcomes of the period known as Reconstruction?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Laurel Gupton</cp:lastModifiedBy>
  <cp:revision>69</cp:revision>
  <dcterms:created xsi:type="dcterms:W3CDTF">2019-06-11T12:13:11Z</dcterms:created>
  <dcterms:modified xsi:type="dcterms:W3CDTF">2019-12-10T18:05:11Z</dcterms:modified>
</cp:coreProperties>
</file>